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4" r:id="rId4"/>
    <p:sldId id="258" r:id="rId5"/>
    <p:sldId id="259" r:id="rId6"/>
    <p:sldId id="260" r:id="rId7"/>
    <p:sldId id="285" r:id="rId8"/>
    <p:sldId id="286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8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83" r:id="rId31"/>
  </p:sldIdLst>
  <p:sldSz cx="18288000" cy="10287000"/>
  <p:notesSz cx="6858000" cy="9144000"/>
  <p:embeddedFontLst>
    <p:embeddedFont>
      <p:font typeface="Playfair Display" panose="00000500000000000000" pitchFamily="2" charset="0"/>
      <p:regular r:id="rId33"/>
      <p:bold r:id="rId34"/>
    </p:embeddedFont>
    <p:embeddedFont>
      <p:font typeface="Public Sans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3EE"/>
    <a:srgbClr val="C2D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2" autoAdjust="0"/>
  </p:normalViewPr>
  <p:slideViewPr>
    <p:cSldViewPr>
      <p:cViewPr varScale="1">
        <p:scale>
          <a:sx n="101" d="100"/>
          <a:sy n="101" d="100"/>
        </p:scale>
        <p:origin x="294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3FD7F-A26D-443A-B7FA-98AF807A213C}" type="datetimeFigureOut">
              <a:rPr lang="fr-FR" smtClean="0"/>
              <a:t>10/07/2024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68BCC-9606-44DF-ACBC-A8E987D35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07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77440" y="1823588"/>
            <a:ext cx="13533120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94"/>
              </a:lnSpc>
            </a:pPr>
            <a:r>
              <a:rPr lang="en-US" sz="8606" spc="-533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SOUTENANCE DE STAGE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55420" y="3420878"/>
            <a:ext cx="15377160" cy="2391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spc="329" dirty="0">
                <a:solidFill>
                  <a:srgbClr val="000000"/>
                </a:solidFill>
                <a:latin typeface="Public Sans"/>
                <a:sym typeface="Playfair Display"/>
              </a:rPr>
              <a:t>Conception </a:t>
            </a:r>
            <a:r>
              <a:rPr lang="en-US" sz="36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d'une</a:t>
            </a:r>
            <a:r>
              <a:rPr lang="en-US" sz="3600" spc="329" dirty="0">
                <a:solidFill>
                  <a:srgbClr val="000000"/>
                </a:solidFill>
                <a:latin typeface="Public Sans"/>
                <a:sym typeface="Playfair Display"/>
              </a:rPr>
              <a:t> Application Mobile pour la Gestion </a:t>
            </a:r>
            <a:r>
              <a:rPr lang="en-US" sz="36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Intégrée</a:t>
            </a:r>
            <a:r>
              <a:rPr lang="en-US" sz="3600" spc="329" dirty="0">
                <a:solidFill>
                  <a:srgbClr val="000000"/>
                </a:solidFill>
                <a:latin typeface="Public Sans"/>
                <a:sym typeface="Playfair Display"/>
              </a:rPr>
              <a:t> de Location et Vente de </a:t>
            </a:r>
            <a:r>
              <a:rPr lang="en-US" sz="36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Véhicules</a:t>
            </a:r>
            <a:r>
              <a:rPr lang="en-US" sz="3600" spc="329" dirty="0">
                <a:solidFill>
                  <a:srgbClr val="000000"/>
                </a:solidFill>
                <a:latin typeface="Public Sans"/>
                <a:sym typeface="Playfair Display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spc="329" dirty="0" err="1">
                <a:solidFill>
                  <a:srgbClr val="00B0F0"/>
                </a:solidFill>
                <a:latin typeface="Public Sans"/>
                <a:sym typeface="Playfair Display"/>
              </a:rPr>
              <a:t>Projet</a:t>
            </a:r>
            <a:r>
              <a:rPr lang="en-US" sz="3600" b="1" spc="329" dirty="0">
                <a:solidFill>
                  <a:srgbClr val="00B0F0"/>
                </a:solidFill>
                <a:latin typeface="Public Sans"/>
                <a:sym typeface="Playfair Display"/>
              </a:rPr>
              <a:t> </a:t>
            </a:r>
            <a:r>
              <a:rPr lang="en-US" sz="3600" b="1" spc="329" dirty="0" err="1">
                <a:solidFill>
                  <a:srgbClr val="00B0F0"/>
                </a:solidFill>
                <a:latin typeface="Public Sans"/>
                <a:sym typeface="Playfair Display"/>
              </a:rPr>
              <a:t>FasCars</a:t>
            </a:r>
            <a:endParaRPr lang="en-US" sz="3600" b="1" spc="329" dirty="0">
              <a:solidFill>
                <a:srgbClr val="00B0F0"/>
              </a:solidFill>
              <a:latin typeface="Public Sans"/>
              <a:sym typeface="Playfair Display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33400" y="7775707"/>
            <a:ext cx="3134678" cy="1375410"/>
            <a:chOff x="0" y="0"/>
            <a:chExt cx="4179571" cy="1833880"/>
          </a:xfrm>
        </p:grpSpPr>
        <p:sp>
          <p:nvSpPr>
            <p:cNvPr id="5" name="Freeform 5" descr="Une image contenant texte, capture d’écran, Police, Marque  Description générée automatiquement"/>
            <p:cNvSpPr/>
            <p:nvPr/>
          </p:nvSpPr>
          <p:spPr>
            <a:xfrm>
              <a:off x="0" y="0"/>
              <a:ext cx="4179570" cy="1833880"/>
            </a:xfrm>
            <a:custGeom>
              <a:avLst/>
              <a:gdLst/>
              <a:ahLst/>
              <a:cxnLst/>
              <a:rect l="l" t="t" r="r" b="b"/>
              <a:pathLst>
                <a:path w="4179570" h="1833880">
                  <a:moveTo>
                    <a:pt x="0" y="0"/>
                  </a:moveTo>
                  <a:lnTo>
                    <a:pt x="4179570" y="0"/>
                  </a:lnTo>
                  <a:lnTo>
                    <a:pt x="4179570" y="1833880"/>
                  </a:lnTo>
                  <a:lnTo>
                    <a:pt x="0" y="1833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9" b="-139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7597140" y="8039100"/>
            <a:ext cx="3093720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 spc="-186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AYHAN GÜMÜS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5194" y="9318631"/>
            <a:ext cx="4697232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34"/>
              </a:lnSpc>
            </a:pPr>
            <a:r>
              <a:rPr lang="en-US" sz="1779" spc="329" dirty="0">
                <a:solidFill>
                  <a:srgbClr val="000000"/>
                </a:solidFill>
                <a:latin typeface="Public Sans"/>
                <a:sym typeface="Public Sans"/>
              </a:rPr>
              <a:t>UNIVERSITÉ DE HAUTE-ALSACE</a:t>
            </a:r>
          </a:p>
          <a:p>
            <a:pPr>
              <a:lnSpc>
                <a:spcPts val="2134"/>
              </a:lnSpc>
            </a:pPr>
            <a:r>
              <a:rPr lang="en-US" sz="1779" spc="329" dirty="0">
                <a:solidFill>
                  <a:srgbClr val="000000"/>
                </a:solidFill>
                <a:latin typeface="Public Sans"/>
                <a:sym typeface="Playfair Display"/>
              </a:rPr>
              <a:t>LP DAOO – promo 2024</a:t>
            </a:r>
          </a:p>
          <a:p>
            <a:pPr algn="l">
              <a:lnSpc>
                <a:spcPts val="2134"/>
              </a:lnSpc>
            </a:pPr>
            <a:endParaRPr lang="en-US" sz="1779" spc="329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406515" y="6681504"/>
            <a:ext cx="5474970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186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Date du stage </a:t>
            </a:r>
          </a:p>
          <a:p>
            <a:pPr algn="ctr">
              <a:lnSpc>
                <a:spcPts val="3600"/>
              </a:lnSpc>
            </a:pPr>
            <a:r>
              <a:rPr lang="en-US" sz="3000" spc="-186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du 04/04/2024 au 05/07/2024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488C367D-A9F4-7EAE-0885-4FA14D94C670}"/>
              </a:ext>
            </a:extLst>
          </p:cNvPr>
          <p:cNvSpPr/>
          <p:nvPr/>
        </p:nvSpPr>
        <p:spPr>
          <a:xfrm>
            <a:off x="15815017" y="8120576"/>
            <a:ext cx="2035126" cy="1151749"/>
          </a:xfrm>
          <a:custGeom>
            <a:avLst/>
            <a:gdLst/>
            <a:ahLst/>
            <a:cxnLst/>
            <a:rect l="l" t="t" r="r" b="b"/>
            <a:pathLst>
              <a:path w="6248400" h="6248400">
                <a:moveTo>
                  <a:pt x="0" y="0"/>
                </a:moveTo>
                <a:lnTo>
                  <a:pt x="6248400" y="0"/>
                </a:lnTo>
                <a:lnTo>
                  <a:pt x="6248400" y="6248400"/>
                </a:lnTo>
                <a:lnTo>
                  <a:pt x="0" y="6248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2859" b="-34831"/>
            </a:stretch>
          </a:blipFill>
        </p:spPr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1881545D-E9ED-3D66-9287-4280B895F513}"/>
              </a:ext>
            </a:extLst>
          </p:cNvPr>
          <p:cNvSpPr txBox="1"/>
          <p:nvPr/>
        </p:nvSpPr>
        <p:spPr>
          <a:xfrm>
            <a:off x="14899086" y="9573281"/>
            <a:ext cx="309372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134"/>
              </a:lnSpc>
            </a:pPr>
            <a:r>
              <a:rPr lang="en-US" sz="1779" spc="329" dirty="0" err="1">
                <a:solidFill>
                  <a:srgbClr val="000000"/>
                </a:solidFill>
                <a:latin typeface="Public Sans"/>
                <a:sym typeface="Public Sans"/>
              </a:rPr>
              <a:t>Tuteur</a:t>
            </a:r>
            <a:r>
              <a:rPr lang="en-US" sz="1779" spc="329" dirty="0">
                <a:solidFill>
                  <a:srgbClr val="000000"/>
                </a:solidFill>
                <a:latin typeface="Public Sans"/>
                <a:sym typeface="Public Sans"/>
              </a:rPr>
              <a:t> : F. ESSAIH</a:t>
            </a:r>
            <a:endParaRPr lang="en-US" sz="1779" spc="329" dirty="0">
              <a:solidFill>
                <a:srgbClr val="000000"/>
              </a:solidFill>
              <a:latin typeface="Public Sans"/>
              <a:sym typeface="Playfair Display"/>
            </a:endParaRPr>
          </a:p>
          <a:p>
            <a:pPr algn="r">
              <a:lnSpc>
                <a:spcPts val="2134"/>
              </a:lnSpc>
            </a:pPr>
            <a:endParaRPr lang="en-US" sz="1779" spc="329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39215" y="4161997"/>
            <a:ext cx="15590520" cy="1280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6"/>
              </a:lnSpc>
            </a:pPr>
            <a:r>
              <a:rPr lang="en-US" sz="9033" spc="-56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3. MÉTHODOLOGIE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5AA090F-93F3-0D7F-7966-EA75F95748EC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4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9761" y="1021246"/>
            <a:ext cx="16181580" cy="1280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6"/>
              </a:lnSpc>
            </a:pPr>
            <a:r>
              <a:rPr lang="en-US" sz="9033" spc="-56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3. MÉTHODOLOGIE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842048" y="2581003"/>
            <a:ext cx="3213433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223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Github</a:t>
            </a:r>
            <a:endParaRPr lang="en-US" sz="3600" spc="-223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211418" y="3507472"/>
            <a:ext cx="8028076" cy="4983702"/>
            <a:chOff x="0" y="0"/>
            <a:chExt cx="11472595" cy="68578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72545" cy="6857873"/>
            </a:xfrm>
            <a:custGeom>
              <a:avLst/>
              <a:gdLst/>
              <a:ahLst/>
              <a:cxnLst/>
              <a:rect l="l" t="t" r="r" b="b"/>
              <a:pathLst>
                <a:path w="11472545" h="6857873">
                  <a:moveTo>
                    <a:pt x="0" y="0"/>
                  </a:moveTo>
                  <a:lnTo>
                    <a:pt x="11472545" y="0"/>
                  </a:lnTo>
                  <a:lnTo>
                    <a:pt x="11472545" y="6857873"/>
                  </a:lnTo>
                  <a:lnTo>
                    <a:pt x="0" y="6857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836" b="-6837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007340" y="9675019"/>
            <a:ext cx="39319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11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47267" y="5033480"/>
            <a:ext cx="6357450" cy="1813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GitHub nous a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permis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de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développer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nos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parties de code de manière collaborative et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organisée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.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1CF75822-1C2C-E5D0-3639-B27895027995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127ABD45-F15A-8386-D6B4-1AEBFCFCDCF5}"/>
              </a:ext>
            </a:extLst>
          </p:cNvPr>
          <p:cNvSpPr txBox="1"/>
          <p:nvPr/>
        </p:nvSpPr>
        <p:spPr>
          <a:xfrm>
            <a:off x="1211418" y="8830262"/>
            <a:ext cx="8028042" cy="264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https://github.com/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4730581-2075-DDA9-3D5F-99C7D1C132F4}"/>
              </a:ext>
            </a:extLst>
          </p:cNvPr>
          <p:cNvSpPr txBox="1"/>
          <p:nvPr/>
        </p:nvSpPr>
        <p:spPr>
          <a:xfrm>
            <a:off x="4572000" y="4957075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https://github.com/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9761" y="1021246"/>
            <a:ext cx="16181580" cy="1280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6"/>
              </a:lnSpc>
            </a:pPr>
            <a:r>
              <a:rPr lang="en-US" sz="9033" spc="-56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3. MÉTHODOLOGIE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43139" y="8343900"/>
            <a:ext cx="8212401" cy="26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https://discord.com/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850097" y="2512190"/>
            <a:ext cx="2580908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223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Discord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362199" y="3672289"/>
            <a:ext cx="7699939" cy="4519212"/>
            <a:chOff x="0" y="0"/>
            <a:chExt cx="12055835" cy="6781407"/>
          </a:xfrm>
        </p:grpSpPr>
        <p:sp>
          <p:nvSpPr>
            <p:cNvPr id="7" name="Freeform 7" descr="Serveur Discord sur le café - CoffeeGeek"/>
            <p:cNvSpPr/>
            <p:nvPr/>
          </p:nvSpPr>
          <p:spPr>
            <a:xfrm>
              <a:off x="0" y="0"/>
              <a:ext cx="12055856" cy="6781419"/>
            </a:xfrm>
            <a:custGeom>
              <a:avLst/>
              <a:gdLst/>
              <a:ahLst/>
              <a:cxnLst/>
              <a:rect l="l" t="t" r="r" b="b"/>
              <a:pathLst>
                <a:path w="12055856" h="6781419">
                  <a:moveTo>
                    <a:pt x="0" y="0"/>
                  </a:moveTo>
                  <a:lnTo>
                    <a:pt x="12055856" y="0"/>
                  </a:lnTo>
                  <a:lnTo>
                    <a:pt x="12055856" y="6781419"/>
                  </a:lnTo>
                  <a:lnTo>
                    <a:pt x="0" y="678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3007340" y="9675019"/>
            <a:ext cx="39319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12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64265" y="4838700"/>
            <a:ext cx="5674995" cy="1813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Sa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flexibilité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nous a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permis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de nous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entraider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rapidement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en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cas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de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problème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.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2986DD5-5537-F97E-9229-E4F9AC0D8756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4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1438" y="3976688"/>
            <a:ext cx="7604650" cy="4401883"/>
            <a:chOff x="0" y="0"/>
            <a:chExt cx="10139533" cy="58691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39553" cy="5869178"/>
            </a:xfrm>
            <a:custGeom>
              <a:avLst/>
              <a:gdLst/>
              <a:ahLst/>
              <a:cxnLst/>
              <a:rect l="l" t="t" r="r" b="b"/>
              <a:pathLst>
                <a:path w="10139553" h="5869178">
                  <a:moveTo>
                    <a:pt x="0" y="0"/>
                  </a:moveTo>
                  <a:lnTo>
                    <a:pt x="10139553" y="0"/>
                  </a:lnTo>
                  <a:lnTo>
                    <a:pt x="10139553" y="5869178"/>
                  </a:lnTo>
                  <a:lnTo>
                    <a:pt x="0" y="5869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" b="-48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49761" y="1021246"/>
            <a:ext cx="16181580" cy="1280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6"/>
              </a:lnSpc>
            </a:pPr>
            <a:r>
              <a:rPr lang="en-US" sz="9033" spc="-56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3. MÉTHODOLOGIE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90507" y="2777031"/>
            <a:ext cx="1500088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223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Trello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007340" y="9675019"/>
            <a:ext cx="39319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13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01200" y="4683106"/>
            <a:ext cx="7773536" cy="135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Pour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suivre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et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gérer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le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projet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avec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une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interface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visuelle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et collaborative.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D8D58089-8FB9-7A1E-C398-27BCE1159AE1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AE168FFC-2F03-5490-7C8A-38F8FDCD56BA}"/>
              </a:ext>
            </a:extLst>
          </p:cNvPr>
          <p:cNvSpPr txBox="1"/>
          <p:nvPr/>
        </p:nvSpPr>
        <p:spPr>
          <a:xfrm>
            <a:off x="1411438" y="8522062"/>
            <a:ext cx="7604665" cy="264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https://trello.com/fr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77440" y="2265332"/>
            <a:ext cx="13533120" cy="26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24"/>
              </a:lnSpc>
            </a:pPr>
            <a:r>
              <a:rPr lang="en-US" sz="9466" spc="-586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4. DÉVELOPPEMENT TECHNIQUE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B7EDDE9-4737-B766-01AD-BDF0E2B4CCA6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791E5A5-FB7B-097B-B319-17883260DD35}"/>
              </a:ext>
            </a:extLst>
          </p:cNvPr>
          <p:cNvSpPr txBox="1"/>
          <p:nvPr/>
        </p:nvSpPr>
        <p:spPr>
          <a:xfrm>
            <a:off x="13007340" y="9675019"/>
            <a:ext cx="39319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4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2BC98DC-352D-90DC-1B54-F88B4495DDA5}"/>
              </a:ext>
            </a:extLst>
          </p:cNvPr>
          <p:cNvSpPr/>
          <p:nvPr/>
        </p:nvSpPr>
        <p:spPr>
          <a:xfrm>
            <a:off x="11520210" y="3929677"/>
            <a:ext cx="5419049" cy="3550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2"/>
          <p:cNvSpPr txBox="1"/>
          <p:nvPr/>
        </p:nvSpPr>
        <p:spPr>
          <a:xfrm>
            <a:off x="1049761" y="1301536"/>
            <a:ext cx="16181580" cy="118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4"/>
              </a:lnSpc>
            </a:pPr>
            <a:r>
              <a:rPr lang="en-US" sz="8355" spc="-518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4. DÉVELOPPEMENT TECHNIQUE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49761" y="3006971"/>
            <a:ext cx="16181585" cy="44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3"/>
              </a:lnSpc>
            </a:pPr>
            <a:r>
              <a:rPr lang="en-US" sz="3600" spc="-202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Outils</a:t>
            </a:r>
            <a:r>
              <a:rPr lang="en-US" sz="3600" spc="-202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techniques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057550" y="3929677"/>
            <a:ext cx="4610450" cy="3542535"/>
            <a:chOff x="0" y="0"/>
            <a:chExt cx="4723380" cy="4723380"/>
          </a:xfrm>
        </p:grpSpPr>
        <p:sp>
          <p:nvSpPr>
            <p:cNvPr id="8" name="Freeform 8" descr="Visual Studio Code — Wikipédia"/>
            <p:cNvSpPr/>
            <p:nvPr/>
          </p:nvSpPr>
          <p:spPr>
            <a:xfrm>
              <a:off x="0" y="0"/>
              <a:ext cx="4723384" cy="4723384"/>
            </a:xfrm>
            <a:custGeom>
              <a:avLst/>
              <a:gdLst/>
              <a:ahLst/>
              <a:cxnLst/>
              <a:rect l="l" t="t" r="r" b="b"/>
              <a:pathLst>
                <a:path w="4723384" h="4723384">
                  <a:moveTo>
                    <a:pt x="0" y="0"/>
                  </a:moveTo>
                  <a:lnTo>
                    <a:pt x="4723384" y="0"/>
                  </a:lnTo>
                  <a:lnTo>
                    <a:pt x="4723384" y="4723384"/>
                  </a:lnTo>
                  <a:lnTo>
                    <a:pt x="0" y="4723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1520210" y="4023757"/>
            <a:ext cx="5419049" cy="3326589"/>
            <a:chOff x="0" y="0"/>
            <a:chExt cx="7516368" cy="4435452"/>
          </a:xfrm>
        </p:grpSpPr>
        <p:sp>
          <p:nvSpPr>
            <p:cNvPr id="10" name="Freeform 10" descr="phpMyAdmin — Wikipédia"/>
            <p:cNvSpPr/>
            <p:nvPr/>
          </p:nvSpPr>
          <p:spPr>
            <a:xfrm>
              <a:off x="0" y="0"/>
              <a:ext cx="7516368" cy="4435475"/>
            </a:xfrm>
            <a:custGeom>
              <a:avLst/>
              <a:gdLst/>
              <a:ahLst/>
              <a:cxnLst/>
              <a:rect l="l" t="t" r="r" b="b"/>
              <a:pathLst>
                <a:path w="7516368" h="4435475">
                  <a:moveTo>
                    <a:pt x="0" y="0"/>
                  </a:moveTo>
                  <a:lnTo>
                    <a:pt x="7516368" y="0"/>
                  </a:lnTo>
                  <a:lnTo>
                    <a:pt x="7516368" y="4435475"/>
                  </a:lnTo>
                  <a:lnTo>
                    <a:pt x="0" y="4435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3007340" y="9675019"/>
            <a:ext cx="39319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15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2DF3E4C-68E7-362D-2C12-6073B4155408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C67D134-C6CC-3216-C5A4-7375C21BF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52" y="3929677"/>
            <a:ext cx="4068069" cy="36165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48A57D-FBDD-2E1B-9E6B-5C1E54EA2D82}"/>
              </a:ext>
            </a:extLst>
          </p:cNvPr>
          <p:cNvSpPr txBox="1"/>
          <p:nvPr/>
        </p:nvSpPr>
        <p:spPr>
          <a:xfrm>
            <a:off x="1250852" y="7846424"/>
            <a:ext cx="4068069" cy="264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https://www.postman.com/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3E3E5EF-47FC-36C3-44B4-B3E86F22B3C8}"/>
              </a:ext>
            </a:extLst>
          </p:cNvPr>
          <p:cNvSpPr txBox="1"/>
          <p:nvPr/>
        </p:nvSpPr>
        <p:spPr>
          <a:xfrm>
            <a:off x="5943600" y="7756731"/>
            <a:ext cx="4724400" cy="356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https://code.visualstudio.com/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1AFCBAD-D102-7A6C-8E3E-0EF24B5D0AA8}"/>
              </a:ext>
            </a:extLst>
          </p:cNvPr>
          <p:cNvSpPr txBox="1"/>
          <p:nvPr/>
        </p:nvSpPr>
        <p:spPr>
          <a:xfrm>
            <a:off x="11520210" y="7754091"/>
            <a:ext cx="5015190" cy="356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https://www.phpmyadmin.net/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9761" y="1301536"/>
            <a:ext cx="16181580" cy="118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4"/>
              </a:lnSpc>
            </a:pPr>
            <a:r>
              <a:rPr lang="en-US" sz="8355" spc="-518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4. DÉVELOPPEMENT TECHNIQUE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84064" y="3066372"/>
            <a:ext cx="5696998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23"/>
              </a:lnSpc>
            </a:pPr>
            <a:r>
              <a:rPr lang="en-US" sz="3600" spc="-202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Outils</a:t>
            </a:r>
            <a:r>
              <a:rPr lang="en-US" sz="3600" spc="-202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techniques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31399" y="4365573"/>
            <a:ext cx="4090179" cy="2640241"/>
            <a:chOff x="0" y="0"/>
            <a:chExt cx="5888288" cy="3869124"/>
          </a:xfrm>
        </p:grpSpPr>
        <p:sp>
          <p:nvSpPr>
            <p:cNvPr id="6" name="Freeform 6" descr="Développement en React Native - Devtop"/>
            <p:cNvSpPr/>
            <p:nvPr/>
          </p:nvSpPr>
          <p:spPr>
            <a:xfrm>
              <a:off x="0" y="0"/>
              <a:ext cx="5888228" cy="3869182"/>
            </a:xfrm>
            <a:custGeom>
              <a:avLst/>
              <a:gdLst/>
              <a:ahLst/>
              <a:cxnLst/>
              <a:rect l="l" t="t" r="r" b="b"/>
              <a:pathLst>
                <a:path w="5888228" h="3869182">
                  <a:moveTo>
                    <a:pt x="0" y="0"/>
                  </a:moveTo>
                  <a:lnTo>
                    <a:pt x="5888228" y="0"/>
                  </a:lnTo>
                  <a:lnTo>
                    <a:pt x="5888228" y="3869182"/>
                  </a:lnTo>
                  <a:lnTo>
                    <a:pt x="0" y="3869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1" b="1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036657" y="4175928"/>
            <a:ext cx="3793144" cy="2829886"/>
            <a:chOff x="0" y="0"/>
            <a:chExt cx="7596011" cy="3708989"/>
          </a:xfrm>
        </p:grpSpPr>
        <p:sp>
          <p:nvSpPr>
            <p:cNvPr id="8" name="Freeform 8" descr="Démarrez avec Expo : Les Workflows | by Mohamed aly sidibe | Medium"/>
            <p:cNvSpPr/>
            <p:nvPr/>
          </p:nvSpPr>
          <p:spPr>
            <a:xfrm>
              <a:off x="0" y="0"/>
              <a:ext cx="7595997" cy="3709035"/>
            </a:xfrm>
            <a:custGeom>
              <a:avLst/>
              <a:gdLst/>
              <a:ahLst/>
              <a:cxnLst/>
              <a:rect l="l" t="t" r="r" b="b"/>
              <a:pathLst>
                <a:path w="7595997" h="3709035">
                  <a:moveTo>
                    <a:pt x="0" y="0"/>
                  </a:moveTo>
                  <a:lnTo>
                    <a:pt x="7595997" y="0"/>
                  </a:lnTo>
                  <a:lnTo>
                    <a:pt x="7595997" y="3709035"/>
                  </a:lnTo>
                  <a:lnTo>
                    <a:pt x="0" y="3709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1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3007340" y="9675019"/>
            <a:ext cx="39319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16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70FF57D2-63CE-E1BC-DBA8-9CA91C2D527D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562BDDD9-12F6-1A4F-E63F-66460B9B7BF8}"/>
              </a:ext>
            </a:extLst>
          </p:cNvPr>
          <p:cNvSpPr txBox="1"/>
          <p:nvPr/>
        </p:nvSpPr>
        <p:spPr>
          <a:xfrm>
            <a:off x="1143000" y="7487390"/>
            <a:ext cx="4068069" cy="264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https://reactnative.dev/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09CB9590-3A51-35A3-4127-4D32941D63D9}"/>
              </a:ext>
            </a:extLst>
          </p:cNvPr>
          <p:cNvSpPr txBox="1"/>
          <p:nvPr/>
        </p:nvSpPr>
        <p:spPr>
          <a:xfrm>
            <a:off x="6036657" y="7487390"/>
            <a:ext cx="3793138" cy="264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https://expo.dev/go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4ECE7DAC-0CC2-5038-76A1-F96A8173A1D0}"/>
              </a:ext>
            </a:extLst>
          </p:cNvPr>
          <p:cNvSpPr txBox="1"/>
          <p:nvPr/>
        </p:nvSpPr>
        <p:spPr>
          <a:xfrm>
            <a:off x="10515600" y="7487390"/>
            <a:ext cx="6400800" cy="264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https://www.bluestacks.com/fr/index.html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7053CCA-48FF-2D72-5BE6-E7E1AD727D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4175928"/>
            <a:ext cx="6172200" cy="282988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9761" y="1301536"/>
            <a:ext cx="16181580" cy="118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4"/>
              </a:lnSpc>
            </a:pPr>
            <a:r>
              <a:rPr lang="en-US" sz="8355" spc="-518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4. DÉVELOPPEMENT TECHNIQUE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884157" y="3651032"/>
            <a:ext cx="3652506" cy="44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3"/>
              </a:lnSpc>
            </a:pPr>
            <a:r>
              <a:rPr lang="en-US" sz="3600" spc="-202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Cas </a:t>
            </a:r>
            <a:r>
              <a:rPr lang="en-US" sz="3600" spc="-202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d’utilisation</a:t>
            </a:r>
            <a:endParaRPr lang="en-US" sz="3600" spc="-202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07340" y="9675019"/>
            <a:ext cx="39319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17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887200" y="5171049"/>
            <a:ext cx="5646420" cy="226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Gestion intuitive et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efficace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des données,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offrant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des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fonctionnalités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telles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que la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création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, la modification et la suppression.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4997" y="3155847"/>
            <a:ext cx="9690628" cy="6122886"/>
            <a:chOff x="0" y="0"/>
            <a:chExt cx="12920837" cy="81638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920853" cy="8163814"/>
            </a:xfrm>
            <a:custGeom>
              <a:avLst/>
              <a:gdLst/>
              <a:ahLst/>
              <a:cxnLst/>
              <a:rect l="l" t="t" r="r" b="b"/>
              <a:pathLst>
                <a:path w="12920853" h="8163814">
                  <a:moveTo>
                    <a:pt x="0" y="0"/>
                  </a:moveTo>
                  <a:lnTo>
                    <a:pt x="12920853" y="0"/>
                  </a:lnTo>
                  <a:lnTo>
                    <a:pt x="12920853" y="8163814"/>
                  </a:lnTo>
                  <a:lnTo>
                    <a:pt x="0" y="8163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83" r="-383"/>
              </a:stretch>
            </a:blipFill>
          </p:spPr>
        </p:sp>
      </p:grpSp>
      <p:sp>
        <p:nvSpPr>
          <p:cNvPr id="3" name="TextBox 3">
            <a:extLst>
              <a:ext uri="{FF2B5EF4-FFF2-40B4-BE49-F238E27FC236}">
                <a16:creationId xmlns:a16="http://schemas.microsoft.com/office/drawing/2014/main" id="{C1A2CF77-4C27-2541-7005-09F98B3B9685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4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9761" y="1301536"/>
            <a:ext cx="16181580" cy="118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4"/>
              </a:lnSpc>
            </a:pPr>
            <a:r>
              <a:rPr lang="en-US" sz="8355" spc="-518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4. DÉVELOPPEMENT TECHNIQUE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11243" y="4457700"/>
            <a:ext cx="7661909" cy="1040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Un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système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de gestion de base de données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relationnelle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open source.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43790" y="3253938"/>
            <a:ext cx="6402450" cy="6024795"/>
            <a:chOff x="0" y="0"/>
            <a:chExt cx="8536600" cy="80330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36559" cy="8033004"/>
            </a:xfrm>
            <a:custGeom>
              <a:avLst/>
              <a:gdLst/>
              <a:ahLst/>
              <a:cxnLst/>
              <a:rect l="l" t="t" r="r" b="b"/>
              <a:pathLst>
                <a:path w="8536559" h="8033004">
                  <a:moveTo>
                    <a:pt x="0" y="0"/>
                  </a:moveTo>
                  <a:lnTo>
                    <a:pt x="8536559" y="0"/>
                  </a:lnTo>
                  <a:lnTo>
                    <a:pt x="8536559" y="8033004"/>
                  </a:lnTo>
                  <a:lnTo>
                    <a:pt x="0" y="8033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3" r="-64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007340" y="9675019"/>
            <a:ext cx="39319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18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0FEB086-3B2A-80FD-9F2E-A472D2F0EA82}"/>
              </a:ext>
            </a:extLst>
          </p:cNvPr>
          <p:cNvSpPr txBox="1"/>
          <p:nvPr/>
        </p:nvSpPr>
        <p:spPr>
          <a:xfrm>
            <a:off x="10820400" y="3519233"/>
            <a:ext cx="3652506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3"/>
              </a:lnSpc>
            </a:pPr>
            <a:r>
              <a:rPr lang="en-US" sz="3600" spc="-202" dirty="0">
                <a:solidFill>
                  <a:srgbClr val="000000"/>
                </a:solidFill>
                <a:latin typeface="Playfair Display"/>
                <a:sym typeface="Playfair Display"/>
              </a:rPr>
              <a:t>MariaDB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069AA23-36F8-4C85-7812-8B43EB80DB6F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9761" y="1301536"/>
            <a:ext cx="16181580" cy="118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4"/>
              </a:lnSpc>
            </a:pPr>
            <a:r>
              <a:rPr lang="en-US" sz="8355" spc="-518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4. DÉVELOPPEMENT TECHNIQUE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49761" y="2969062"/>
            <a:ext cx="1618158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5"/>
              </a:lnSpc>
            </a:pPr>
            <a:r>
              <a:rPr lang="en-US" sz="3600" spc="-24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Structure du </a:t>
            </a:r>
            <a:r>
              <a:rPr lang="en-US" sz="3600" spc="-24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projet</a:t>
            </a:r>
            <a:r>
              <a:rPr lang="en-US" sz="3600" spc="-24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- </a:t>
            </a:r>
            <a:r>
              <a:rPr lang="en-US" sz="3600" spc="-223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Arborescence</a:t>
            </a:r>
            <a:endParaRPr lang="en-US" sz="3600" spc="-240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52390" y="4119760"/>
            <a:ext cx="3297357" cy="4836506"/>
            <a:chOff x="0" y="0"/>
            <a:chExt cx="4396476" cy="64486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96486" cy="6448679"/>
            </a:xfrm>
            <a:custGeom>
              <a:avLst/>
              <a:gdLst/>
              <a:ahLst/>
              <a:cxnLst/>
              <a:rect l="l" t="t" r="r" b="b"/>
              <a:pathLst>
                <a:path w="4396486" h="6448679">
                  <a:moveTo>
                    <a:pt x="0" y="0"/>
                  </a:moveTo>
                  <a:lnTo>
                    <a:pt x="4396486" y="0"/>
                  </a:lnTo>
                  <a:lnTo>
                    <a:pt x="4396486" y="6448679"/>
                  </a:lnTo>
                  <a:lnTo>
                    <a:pt x="0" y="6448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7820" b="-37820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3007340" y="9675019"/>
            <a:ext cx="3931920" cy="26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19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94201" y="4157166"/>
            <a:ext cx="7426277" cy="3040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241" spc="414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LES PAGES DE L'APPLICATION SONT DIVISÉES EN QUATRE GRANDS THÈMES :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41" spc="414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ADMINISTRATIF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41" spc="414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CLIENTS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41" spc="414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LISTES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41" spc="414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VÉHICULES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5F22172-2175-4577-3AAE-FFA79A35A19B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CE66271-020F-6FC5-DF44-1C62DEA05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48955"/>
            <a:ext cx="3581400" cy="48365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4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0531" y="5273861"/>
            <a:ext cx="5726652" cy="122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440"/>
              </a:lnSpc>
            </a:pPr>
            <a:r>
              <a:rPr lang="en-US" sz="8741" spc="-54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SOMMAIRE</a:t>
            </a:r>
          </a:p>
        </p:txBody>
      </p:sp>
      <p:sp>
        <p:nvSpPr>
          <p:cNvPr id="3" name="Freeform 3"/>
          <p:cNvSpPr/>
          <p:nvPr/>
        </p:nvSpPr>
        <p:spPr>
          <a:xfrm>
            <a:off x="8109632" y="800100"/>
            <a:ext cx="9367837" cy="986219"/>
          </a:xfrm>
          <a:custGeom>
            <a:avLst/>
            <a:gdLst/>
            <a:ahLst/>
            <a:cxnLst/>
            <a:rect l="l" t="t" r="r" b="b"/>
            <a:pathLst>
              <a:path w="9367837" h="986219">
                <a:moveTo>
                  <a:pt x="0" y="0"/>
                </a:moveTo>
                <a:lnTo>
                  <a:pt x="9367837" y="0"/>
                </a:lnTo>
                <a:lnTo>
                  <a:pt x="9367837" y="986219"/>
                </a:lnTo>
                <a:lnTo>
                  <a:pt x="0" y="986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407953" y="1021992"/>
            <a:ext cx="542401" cy="542401"/>
          </a:xfrm>
          <a:custGeom>
            <a:avLst/>
            <a:gdLst/>
            <a:ahLst/>
            <a:cxnLst/>
            <a:rect l="l" t="t" r="r" b="b"/>
            <a:pathLst>
              <a:path w="542401" h="542401">
                <a:moveTo>
                  <a:pt x="0" y="0"/>
                </a:moveTo>
                <a:lnTo>
                  <a:pt x="542401" y="0"/>
                </a:lnTo>
                <a:lnTo>
                  <a:pt x="542401" y="542401"/>
                </a:lnTo>
                <a:lnTo>
                  <a:pt x="0" y="542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313495" y="1102693"/>
            <a:ext cx="8099214" cy="3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3"/>
              </a:lnSpc>
            </a:pPr>
            <a:r>
              <a:rPr lang="en-US" sz="2370" spc="-146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</a:t>
            </a:r>
            <a:r>
              <a:rPr lang="en-US" sz="2370" spc="-146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Présentation</a:t>
            </a:r>
            <a:r>
              <a:rPr lang="en-US" sz="2370" spc="-146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</a:p>
        </p:txBody>
      </p:sp>
      <p:sp>
        <p:nvSpPr>
          <p:cNvPr id="6" name="Freeform 6"/>
          <p:cNvSpPr/>
          <p:nvPr/>
        </p:nvSpPr>
        <p:spPr>
          <a:xfrm>
            <a:off x="8109632" y="2032833"/>
            <a:ext cx="9367837" cy="986219"/>
          </a:xfrm>
          <a:custGeom>
            <a:avLst/>
            <a:gdLst/>
            <a:ahLst/>
            <a:cxnLst/>
            <a:rect l="l" t="t" r="r" b="b"/>
            <a:pathLst>
              <a:path w="9367837" h="986219">
                <a:moveTo>
                  <a:pt x="0" y="0"/>
                </a:moveTo>
                <a:lnTo>
                  <a:pt x="9367837" y="0"/>
                </a:lnTo>
                <a:lnTo>
                  <a:pt x="9367837" y="986219"/>
                </a:lnTo>
                <a:lnTo>
                  <a:pt x="0" y="986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07953" y="2254725"/>
            <a:ext cx="542401" cy="542401"/>
          </a:xfrm>
          <a:custGeom>
            <a:avLst/>
            <a:gdLst/>
            <a:ahLst/>
            <a:cxnLst/>
            <a:rect l="l" t="t" r="r" b="b"/>
            <a:pathLst>
              <a:path w="542401" h="542401">
                <a:moveTo>
                  <a:pt x="0" y="0"/>
                </a:moveTo>
                <a:lnTo>
                  <a:pt x="542401" y="0"/>
                </a:lnTo>
                <a:lnTo>
                  <a:pt x="542401" y="542401"/>
                </a:lnTo>
                <a:lnTo>
                  <a:pt x="0" y="54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313495" y="2335426"/>
            <a:ext cx="8099214" cy="3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3"/>
              </a:lnSpc>
            </a:pPr>
            <a:r>
              <a:rPr lang="en-US" sz="2370" spc="-146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</a:t>
            </a:r>
            <a:r>
              <a:rPr lang="en-US" sz="2370" spc="-146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Projet</a:t>
            </a:r>
            <a:endParaRPr lang="en-US" sz="2370" spc="-146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109632" y="3265567"/>
            <a:ext cx="9367837" cy="986219"/>
          </a:xfrm>
          <a:custGeom>
            <a:avLst/>
            <a:gdLst/>
            <a:ahLst/>
            <a:cxnLst/>
            <a:rect l="l" t="t" r="r" b="b"/>
            <a:pathLst>
              <a:path w="9367837" h="986219">
                <a:moveTo>
                  <a:pt x="0" y="0"/>
                </a:moveTo>
                <a:lnTo>
                  <a:pt x="9367837" y="0"/>
                </a:lnTo>
                <a:lnTo>
                  <a:pt x="9367837" y="986219"/>
                </a:lnTo>
                <a:lnTo>
                  <a:pt x="0" y="986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407953" y="3487460"/>
            <a:ext cx="542401" cy="542401"/>
          </a:xfrm>
          <a:custGeom>
            <a:avLst/>
            <a:gdLst/>
            <a:ahLst/>
            <a:cxnLst/>
            <a:rect l="l" t="t" r="r" b="b"/>
            <a:pathLst>
              <a:path w="542401" h="542401">
                <a:moveTo>
                  <a:pt x="0" y="0"/>
                </a:moveTo>
                <a:lnTo>
                  <a:pt x="542401" y="0"/>
                </a:lnTo>
                <a:lnTo>
                  <a:pt x="542401" y="542401"/>
                </a:lnTo>
                <a:lnTo>
                  <a:pt x="0" y="5424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313495" y="3568160"/>
            <a:ext cx="8099214" cy="3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3"/>
              </a:lnSpc>
            </a:pPr>
            <a:r>
              <a:rPr lang="en-US" sz="2370" spc="-146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3. </a:t>
            </a:r>
            <a:r>
              <a:rPr lang="en-US" sz="2370" spc="-146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Méthodologie</a:t>
            </a:r>
            <a:endParaRPr lang="en-US" sz="2370" spc="-146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8109632" y="4498300"/>
            <a:ext cx="9367837" cy="986219"/>
          </a:xfrm>
          <a:custGeom>
            <a:avLst/>
            <a:gdLst/>
            <a:ahLst/>
            <a:cxnLst/>
            <a:rect l="l" t="t" r="r" b="b"/>
            <a:pathLst>
              <a:path w="9367837" h="986219">
                <a:moveTo>
                  <a:pt x="0" y="0"/>
                </a:moveTo>
                <a:lnTo>
                  <a:pt x="9367837" y="0"/>
                </a:lnTo>
                <a:lnTo>
                  <a:pt x="9367837" y="986219"/>
                </a:lnTo>
                <a:lnTo>
                  <a:pt x="0" y="986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407953" y="4720192"/>
            <a:ext cx="542401" cy="542401"/>
          </a:xfrm>
          <a:custGeom>
            <a:avLst/>
            <a:gdLst/>
            <a:ahLst/>
            <a:cxnLst/>
            <a:rect l="l" t="t" r="r" b="b"/>
            <a:pathLst>
              <a:path w="542401" h="542401">
                <a:moveTo>
                  <a:pt x="0" y="0"/>
                </a:moveTo>
                <a:lnTo>
                  <a:pt x="542401" y="0"/>
                </a:lnTo>
                <a:lnTo>
                  <a:pt x="542401" y="542401"/>
                </a:lnTo>
                <a:lnTo>
                  <a:pt x="0" y="5424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313495" y="4800893"/>
            <a:ext cx="8099214" cy="3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3"/>
              </a:lnSpc>
            </a:pPr>
            <a:r>
              <a:rPr lang="en-US" sz="2370" spc="-146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4. </a:t>
            </a:r>
            <a:r>
              <a:rPr lang="en-US" sz="2370" spc="-146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Développement</a:t>
            </a:r>
            <a:r>
              <a:rPr lang="en-US" sz="2370" spc="-146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Technique</a:t>
            </a:r>
          </a:p>
        </p:txBody>
      </p:sp>
      <p:sp>
        <p:nvSpPr>
          <p:cNvPr id="15" name="Freeform 15"/>
          <p:cNvSpPr/>
          <p:nvPr/>
        </p:nvSpPr>
        <p:spPr>
          <a:xfrm>
            <a:off x="8109632" y="5731033"/>
            <a:ext cx="9367837" cy="986219"/>
          </a:xfrm>
          <a:custGeom>
            <a:avLst/>
            <a:gdLst/>
            <a:ahLst/>
            <a:cxnLst/>
            <a:rect l="l" t="t" r="r" b="b"/>
            <a:pathLst>
              <a:path w="9367837" h="986219">
                <a:moveTo>
                  <a:pt x="0" y="0"/>
                </a:moveTo>
                <a:lnTo>
                  <a:pt x="9367837" y="0"/>
                </a:lnTo>
                <a:lnTo>
                  <a:pt x="9367837" y="986219"/>
                </a:lnTo>
                <a:lnTo>
                  <a:pt x="0" y="986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407953" y="5952926"/>
            <a:ext cx="542401" cy="542401"/>
          </a:xfrm>
          <a:custGeom>
            <a:avLst/>
            <a:gdLst/>
            <a:ahLst/>
            <a:cxnLst/>
            <a:rect l="l" t="t" r="r" b="b"/>
            <a:pathLst>
              <a:path w="542401" h="542401">
                <a:moveTo>
                  <a:pt x="0" y="0"/>
                </a:moveTo>
                <a:lnTo>
                  <a:pt x="542401" y="0"/>
                </a:lnTo>
                <a:lnTo>
                  <a:pt x="542401" y="542401"/>
                </a:lnTo>
                <a:lnTo>
                  <a:pt x="0" y="5424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9313495" y="6033626"/>
            <a:ext cx="8099214" cy="3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3"/>
              </a:lnSpc>
            </a:pPr>
            <a:r>
              <a:rPr lang="en-US" sz="2370" spc="-146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5. </a:t>
            </a:r>
            <a:r>
              <a:rPr lang="en-US" sz="2370" spc="-146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Déploiement</a:t>
            </a:r>
            <a:endParaRPr lang="en-US" sz="2370" spc="-146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8109632" y="6963768"/>
            <a:ext cx="9367837" cy="986219"/>
          </a:xfrm>
          <a:custGeom>
            <a:avLst/>
            <a:gdLst/>
            <a:ahLst/>
            <a:cxnLst/>
            <a:rect l="l" t="t" r="r" b="b"/>
            <a:pathLst>
              <a:path w="9367837" h="986219">
                <a:moveTo>
                  <a:pt x="0" y="0"/>
                </a:moveTo>
                <a:lnTo>
                  <a:pt x="9367837" y="0"/>
                </a:lnTo>
                <a:lnTo>
                  <a:pt x="9367837" y="986219"/>
                </a:lnTo>
                <a:lnTo>
                  <a:pt x="0" y="986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407953" y="7185660"/>
            <a:ext cx="542401" cy="542401"/>
          </a:xfrm>
          <a:custGeom>
            <a:avLst/>
            <a:gdLst/>
            <a:ahLst/>
            <a:cxnLst/>
            <a:rect l="l" t="t" r="r" b="b"/>
            <a:pathLst>
              <a:path w="542401" h="542401">
                <a:moveTo>
                  <a:pt x="0" y="0"/>
                </a:moveTo>
                <a:lnTo>
                  <a:pt x="542401" y="0"/>
                </a:lnTo>
                <a:lnTo>
                  <a:pt x="542401" y="542401"/>
                </a:lnTo>
                <a:lnTo>
                  <a:pt x="0" y="5424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9313495" y="7266361"/>
            <a:ext cx="8099214" cy="3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3"/>
              </a:lnSpc>
            </a:pPr>
            <a:r>
              <a:rPr lang="en-US" sz="2370" spc="-146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6. </a:t>
            </a:r>
            <a:r>
              <a:rPr lang="en-US" sz="2370" spc="-146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Améliorations</a:t>
            </a:r>
            <a:r>
              <a:rPr lang="en-US" sz="2370" spc="-146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futures</a:t>
            </a:r>
          </a:p>
        </p:txBody>
      </p:sp>
      <p:sp>
        <p:nvSpPr>
          <p:cNvPr id="21" name="Freeform 21"/>
          <p:cNvSpPr/>
          <p:nvPr/>
        </p:nvSpPr>
        <p:spPr>
          <a:xfrm>
            <a:off x="8109632" y="8196501"/>
            <a:ext cx="9367837" cy="986219"/>
          </a:xfrm>
          <a:custGeom>
            <a:avLst/>
            <a:gdLst/>
            <a:ahLst/>
            <a:cxnLst/>
            <a:rect l="l" t="t" r="r" b="b"/>
            <a:pathLst>
              <a:path w="9367837" h="986219">
                <a:moveTo>
                  <a:pt x="0" y="0"/>
                </a:moveTo>
                <a:lnTo>
                  <a:pt x="9367837" y="0"/>
                </a:lnTo>
                <a:lnTo>
                  <a:pt x="9367837" y="986219"/>
                </a:lnTo>
                <a:lnTo>
                  <a:pt x="0" y="986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407953" y="8418393"/>
            <a:ext cx="542401" cy="542401"/>
          </a:xfrm>
          <a:custGeom>
            <a:avLst/>
            <a:gdLst/>
            <a:ahLst/>
            <a:cxnLst/>
            <a:rect l="l" t="t" r="r" b="b"/>
            <a:pathLst>
              <a:path w="542401" h="542401">
                <a:moveTo>
                  <a:pt x="0" y="0"/>
                </a:moveTo>
                <a:lnTo>
                  <a:pt x="542401" y="0"/>
                </a:lnTo>
                <a:lnTo>
                  <a:pt x="542401" y="542401"/>
                </a:lnTo>
                <a:lnTo>
                  <a:pt x="0" y="54240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9313495" y="8499094"/>
            <a:ext cx="8099214" cy="3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3"/>
              </a:lnSpc>
            </a:pPr>
            <a:r>
              <a:rPr lang="en-US" sz="2370" spc="-146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7.  Conclusion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007340" y="9675019"/>
            <a:ext cx="39319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2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2D4AFEDE-56D3-AE40-F766-2F6046F733E2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4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76210" y="4345184"/>
            <a:ext cx="5885088" cy="3942714"/>
            <a:chOff x="0" y="0"/>
            <a:chExt cx="7846784" cy="52569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46822" cy="5256911"/>
            </a:xfrm>
            <a:custGeom>
              <a:avLst/>
              <a:gdLst/>
              <a:ahLst/>
              <a:cxnLst/>
              <a:rect l="l" t="t" r="r" b="b"/>
              <a:pathLst>
                <a:path w="7846822" h="5256911">
                  <a:moveTo>
                    <a:pt x="0" y="0"/>
                  </a:moveTo>
                  <a:lnTo>
                    <a:pt x="7846822" y="0"/>
                  </a:lnTo>
                  <a:lnTo>
                    <a:pt x="7846822" y="5256911"/>
                  </a:lnTo>
                  <a:lnTo>
                    <a:pt x="0" y="52569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2841" r="-12841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49761" y="1301536"/>
            <a:ext cx="16181580" cy="118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4"/>
              </a:lnSpc>
            </a:pPr>
            <a:r>
              <a:rPr lang="en-US" sz="8355" spc="-518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4. DÉVELOPPEMENT TECHNIQUE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81010" y="3208206"/>
            <a:ext cx="3763258" cy="38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6"/>
              </a:lnSpc>
            </a:pPr>
            <a:r>
              <a:rPr lang="en-US" sz="3260" spc="-169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200" spc="-169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Fonctionnalités</a:t>
            </a:r>
            <a:endParaRPr lang="en-US" sz="3200" spc="-169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007340" y="9675019"/>
            <a:ext cx="39319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20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4421384"/>
            <a:ext cx="8087342" cy="2449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3626" lvl="2" indent="-457200" algn="l">
              <a:lnSpc>
                <a:spcPts val="3118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Envoi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d’emails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pour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avertir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de la date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d’expiration</a:t>
            </a:r>
            <a:endParaRPr lang="en-US" sz="2400" spc="329" dirty="0">
              <a:solidFill>
                <a:srgbClr val="000000"/>
              </a:solidFill>
              <a:latin typeface="Public Sans"/>
              <a:sym typeface="Playfair Display"/>
            </a:endParaRPr>
          </a:p>
          <a:p>
            <a:pPr marL="753626" lvl="2" indent="-457200" algn="l">
              <a:lnSpc>
                <a:spcPts val="3118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Ajout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d’images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à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partir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de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l’appareil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photo</a:t>
            </a:r>
          </a:p>
          <a:p>
            <a:pPr marL="753626" lvl="2" indent="-457200" algn="l">
              <a:lnSpc>
                <a:spcPts val="3118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87" spc="-179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8022338-3CA0-A94B-D6A2-F8B3B783AEE6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9761" y="1301536"/>
            <a:ext cx="16181580" cy="118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4"/>
              </a:lnSpc>
            </a:pPr>
            <a:r>
              <a:rPr lang="en-US" sz="8355" spc="-518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4. DÉVELOPPEMENT TECHNIQUE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400800" y="3022142"/>
            <a:ext cx="32004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5"/>
              </a:lnSpc>
            </a:pPr>
            <a:r>
              <a:rPr lang="en-US" sz="3600" spc="-24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Codage</a:t>
            </a:r>
            <a:endParaRPr lang="en-US" sz="3600" spc="-240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8433" y="3701825"/>
            <a:ext cx="6984155" cy="376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4"/>
              </a:lnSpc>
            </a:pPr>
            <a:r>
              <a:rPr lang="en-US" sz="2000" spc="506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CODE DE LA PAGE DE CONNEXION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70498" y="3701825"/>
            <a:ext cx="6411876" cy="308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000" spc="406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VISUEL DE LA PAGE DE CONNEXION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07340" y="9675019"/>
            <a:ext cx="39319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21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576706" y="4241203"/>
            <a:ext cx="9399503" cy="5166540"/>
            <a:chOff x="0" y="0"/>
            <a:chExt cx="12532671" cy="68887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532614" cy="6888734"/>
            </a:xfrm>
            <a:custGeom>
              <a:avLst/>
              <a:gdLst/>
              <a:ahLst/>
              <a:cxnLst/>
              <a:rect l="l" t="t" r="r" b="b"/>
              <a:pathLst>
                <a:path w="12532614" h="6888734">
                  <a:moveTo>
                    <a:pt x="0" y="0"/>
                  </a:moveTo>
                  <a:lnTo>
                    <a:pt x="12532614" y="0"/>
                  </a:lnTo>
                  <a:lnTo>
                    <a:pt x="12532614" y="6888734"/>
                  </a:lnTo>
                  <a:lnTo>
                    <a:pt x="0" y="6888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545" r="-6546"/>
              </a:stretch>
            </a:blipFill>
          </p:spPr>
        </p:sp>
      </p:grpSp>
      <p:sp>
        <p:nvSpPr>
          <p:cNvPr id="3" name="TextBox 3">
            <a:extLst>
              <a:ext uri="{FF2B5EF4-FFF2-40B4-BE49-F238E27FC236}">
                <a16:creationId xmlns:a16="http://schemas.microsoft.com/office/drawing/2014/main" id="{EDCEC1F7-4037-562F-1338-D4CC0C344289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B5FAAD4-7C86-9C94-8D70-329CEC11F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76" y="4304832"/>
            <a:ext cx="61658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43001" y="3558157"/>
            <a:ext cx="16443962" cy="402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8"/>
              </a:lnSpc>
            </a:pPr>
            <a:r>
              <a:rPr lang="en-US" sz="3600" spc="-176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API </a:t>
            </a:r>
            <a:r>
              <a:rPr lang="en-US" sz="3600" spc="-176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Connexion</a:t>
            </a:r>
            <a:endParaRPr lang="en-US" sz="3600" spc="-176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54000" y="9709602"/>
            <a:ext cx="39319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22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911968" y="4761276"/>
            <a:ext cx="7618497" cy="4224188"/>
            <a:chOff x="0" y="0"/>
            <a:chExt cx="10157996" cy="56322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157968" cy="5632196"/>
            </a:xfrm>
            <a:custGeom>
              <a:avLst/>
              <a:gdLst/>
              <a:ahLst/>
              <a:cxnLst/>
              <a:rect l="l" t="t" r="r" b="b"/>
              <a:pathLst>
                <a:path w="10157968" h="5632196">
                  <a:moveTo>
                    <a:pt x="0" y="0"/>
                  </a:moveTo>
                  <a:lnTo>
                    <a:pt x="10157968" y="0"/>
                  </a:lnTo>
                  <a:lnTo>
                    <a:pt x="10157968" y="5632196"/>
                  </a:lnTo>
                  <a:lnTo>
                    <a:pt x="0" y="5632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7588" b="-37589"/>
              </a:stretch>
            </a:blipFill>
          </p:spPr>
        </p:sp>
      </p:grpSp>
      <p:sp>
        <p:nvSpPr>
          <p:cNvPr id="3" name="TextBox 3">
            <a:extLst>
              <a:ext uri="{FF2B5EF4-FFF2-40B4-BE49-F238E27FC236}">
                <a16:creationId xmlns:a16="http://schemas.microsoft.com/office/drawing/2014/main" id="{900FC099-8559-2676-5D00-9AA2EFB7F995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DE1B68F8-BAED-4A1D-A527-523942AEEBF7}"/>
              </a:ext>
            </a:extLst>
          </p:cNvPr>
          <p:cNvSpPr txBox="1"/>
          <p:nvPr/>
        </p:nvSpPr>
        <p:spPr>
          <a:xfrm>
            <a:off x="1049761" y="1301536"/>
            <a:ext cx="16181580" cy="118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4"/>
              </a:lnSpc>
            </a:pPr>
            <a:r>
              <a:rPr lang="en-US" sz="8355" spc="-518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4. DÉVELOPPEMENT TECHNIQUE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4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9761" y="1301536"/>
            <a:ext cx="16181580" cy="118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4"/>
              </a:lnSpc>
            </a:pPr>
            <a:r>
              <a:rPr lang="en-US" sz="8355" spc="-518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4. DÉVELOPPEMENT TECHNIQUE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49761" y="2969062"/>
            <a:ext cx="1618158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5"/>
              </a:lnSpc>
            </a:pPr>
            <a:r>
              <a:rPr lang="en-US" sz="3600" spc="-24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Création</a:t>
            </a:r>
            <a:r>
              <a:rPr lang="en-US" sz="3600" spc="-24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d'un APK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09854" y="3876076"/>
            <a:ext cx="8197372" cy="4292630"/>
            <a:chOff x="0" y="0"/>
            <a:chExt cx="10929829" cy="57235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929874" cy="5723509"/>
            </a:xfrm>
            <a:custGeom>
              <a:avLst/>
              <a:gdLst/>
              <a:ahLst/>
              <a:cxnLst/>
              <a:rect l="l" t="t" r="r" b="b"/>
              <a:pathLst>
                <a:path w="10929874" h="5723509">
                  <a:moveTo>
                    <a:pt x="0" y="0"/>
                  </a:moveTo>
                  <a:lnTo>
                    <a:pt x="10929874" y="0"/>
                  </a:lnTo>
                  <a:lnTo>
                    <a:pt x="10929874" y="5723509"/>
                  </a:lnTo>
                  <a:lnTo>
                    <a:pt x="0" y="5723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6593" r="-16592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007340" y="9675019"/>
            <a:ext cx="39319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23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53600" y="4671283"/>
            <a:ext cx="7773536" cy="2702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 spc="329">
                <a:solidFill>
                  <a:srgbClr val="000000"/>
                </a:solidFill>
                <a:latin typeface="Public Sans"/>
              </a:defRPr>
            </a:lvl1pPr>
          </a:lstStyle>
          <a:p>
            <a:pPr algn="just"/>
            <a:r>
              <a:rPr lang="en-US" dirty="0">
                <a:sym typeface="Playfair Display"/>
              </a:rPr>
              <a:t>EAS Build </a:t>
            </a:r>
            <a:r>
              <a:rPr lang="en-US" dirty="0" err="1">
                <a:sym typeface="Playfair Display"/>
              </a:rPr>
              <a:t>simplifie</a:t>
            </a:r>
            <a:r>
              <a:rPr lang="en-US" dirty="0">
                <a:sym typeface="Playfair Display"/>
              </a:rPr>
              <a:t> la </a:t>
            </a:r>
            <a:r>
              <a:rPr lang="en-US" dirty="0" err="1">
                <a:sym typeface="Playfair Display"/>
              </a:rPr>
              <a:t>création</a:t>
            </a:r>
            <a:r>
              <a:rPr lang="en-US" dirty="0">
                <a:sym typeface="Playfair Display"/>
              </a:rPr>
              <a:t> </a:t>
            </a:r>
            <a:r>
              <a:rPr lang="en-US" dirty="0" err="1">
                <a:sym typeface="Playfair Display"/>
              </a:rPr>
              <a:t>d'APK</a:t>
            </a:r>
            <a:r>
              <a:rPr lang="en-US" dirty="0">
                <a:sym typeface="Playfair Display"/>
              </a:rPr>
              <a:t> </a:t>
            </a:r>
            <a:r>
              <a:rPr lang="en-US" dirty="0" err="1">
                <a:sym typeface="Playfair Display"/>
              </a:rPr>
              <a:t>en</a:t>
            </a:r>
            <a:r>
              <a:rPr lang="en-US" dirty="0">
                <a:sym typeface="Playfair Display"/>
              </a:rPr>
              <a:t> </a:t>
            </a:r>
            <a:r>
              <a:rPr lang="en-US" dirty="0" err="1">
                <a:sym typeface="Playfair Display"/>
              </a:rPr>
              <a:t>automatisant</a:t>
            </a:r>
            <a:r>
              <a:rPr lang="en-US" dirty="0">
                <a:sym typeface="Playfair Display"/>
              </a:rPr>
              <a:t> le processus de compilation pour les applications React Native, </a:t>
            </a:r>
            <a:r>
              <a:rPr lang="en-US" dirty="0" err="1">
                <a:sym typeface="Playfair Display"/>
              </a:rPr>
              <a:t>garantissant</a:t>
            </a:r>
            <a:r>
              <a:rPr lang="en-US" dirty="0">
                <a:sym typeface="Playfair Display"/>
              </a:rPr>
              <a:t> </a:t>
            </a:r>
            <a:r>
              <a:rPr lang="en-US" dirty="0" err="1">
                <a:sym typeface="Playfair Display"/>
              </a:rPr>
              <a:t>une</a:t>
            </a:r>
            <a:r>
              <a:rPr lang="en-US" dirty="0">
                <a:sym typeface="Playfair Display"/>
              </a:rPr>
              <a:t> </a:t>
            </a:r>
            <a:r>
              <a:rPr lang="en-US" dirty="0" err="1">
                <a:sym typeface="Playfair Display"/>
              </a:rPr>
              <a:t>génération</a:t>
            </a:r>
            <a:r>
              <a:rPr lang="en-US" dirty="0">
                <a:sym typeface="Playfair Display"/>
              </a:rPr>
              <a:t> </a:t>
            </a:r>
            <a:r>
              <a:rPr lang="en-US" dirty="0" err="1">
                <a:sym typeface="Playfair Display"/>
              </a:rPr>
              <a:t>rapide</a:t>
            </a:r>
            <a:r>
              <a:rPr lang="en-US" dirty="0">
                <a:sym typeface="Playfair Display"/>
              </a:rPr>
              <a:t> et sans </a:t>
            </a:r>
            <a:r>
              <a:rPr lang="en-US" dirty="0" err="1">
                <a:sym typeface="Playfair Display"/>
              </a:rPr>
              <a:t>erreur</a:t>
            </a:r>
            <a:r>
              <a:rPr lang="en-US" dirty="0">
                <a:sym typeface="Playfair Display"/>
              </a:rPr>
              <a:t>.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62989B0-8767-614C-27C1-B45DB6B36F4A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39215" y="4161997"/>
            <a:ext cx="15590520" cy="1280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6"/>
              </a:lnSpc>
            </a:pPr>
            <a:r>
              <a:rPr lang="en-US" sz="9033" spc="-56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5. DÉPLOIEMENT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0936FA9-3256-DBD0-43C1-9E6C947E341D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4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9761" y="1262541"/>
            <a:ext cx="16181580" cy="1280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6"/>
              </a:lnSpc>
            </a:pPr>
            <a:r>
              <a:rPr lang="en-US" sz="9033" spc="-56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5. DEPLOIEMENT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882352" y="2936247"/>
            <a:ext cx="2516398" cy="44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3"/>
              </a:lnSpc>
            </a:pPr>
            <a:r>
              <a:rPr lang="en-US" sz="3600" spc="-202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Serveur</a:t>
            </a:r>
            <a:endParaRPr lang="en-US" sz="3600" spc="-202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489189" y="4258713"/>
            <a:ext cx="7350012" cy="3973864"/>
            <a:chOff x="0" y="0"/>
            <a:chExt cx="12192000" cy="6534149"/>
          </a:xfrm>
        </p:grpSpPr>
        <p:sp>
          <p:nvSpPr>
            <p:cNvPr id="6" name="Freeform 6" descr="Une image contenant sol, Approvisionnement domestique, Papier toilette, intérieur  Description générée automatiquement"/>
            <p:cNvSpPr/>
            <p:nvPr/>
          </p:nvSpPr>
          <p:spPr>
            <a:xfrm>
              <a:off x="0" y="0"/>
              <a:ext cx="12192000" cy="6534150"/>
            </a:xfrm>
            <a:custGeom>
              <a:avLst/>
              <a:gdLst/>
              <a:ahLst/>
              <a:cxnLst/>
              <a:rect l="l" t="t" r="r" b="b"/>
              <a:pathLst>
                <a:path w="12192000" h="6534150">
                  <a:moveTo>
                    <a:pt x="0" y="0"/>
                  </a:moveTo>
                  <a:lnTo>
                    <a:pt x="12192000" y="0"/>
                  </a:lnTo>
                  <a:lnTo>
                    <a:pt x="12192000" y="6534150"/>
                  </a:lnTo>
                  <a:lnTo>
                    <a:pt x="0" y="6534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041" r="-1041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007340" y="9675019"/>
            <a:ext cx="39319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25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48800" y="3999533"/>
            <a:ext cx="7852410" cy="480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22275" lvl="2" algn="l">
              <a:lnSpc>
                <a:spcPts val="3600"/>
              </a:lnSpc>
              <a:spcAft>
                <a:spcPts val="1800"/>
              </a:spcAft>
            </a:pP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La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partie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serveur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est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 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hébergée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dans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une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 machine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virtuelle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 sous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linux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 dans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une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 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boxe</a:t>
            </a:r>
            <a:endParaRPr lang="en-US" sz="2400" spc="329" dirty="0">
              <a:solidFill>
                <a:srgbClr val="000000"/>
              </a:solidFill>
              <a:latin typeface="Public Sans"/>
              <a:sym typeface="Playfair Display"/>
            </a:endParaRPr>
          </a:p>
          <a:p>
            <a:pPr marL="765175" lvl="2" indent="-342900" algn="l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Apache http server, module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php</a:t>
            </a:r>
            <a:endParaRPr lang="en-US" sz="2400" spc="329" dirty="0">
              <a:solidFill>
                <a:srgbClr val="000000"/>
              </a:solidFill>
              <a:latin typeface="Public Sans"/>
              <a:sym typeface="Playfair Display"/>
            </a:endParaRPr>
          </a:p>
          <a:p>
            <a:pPr marL="765175" lvl="2" indent="-342900" algn="l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PHP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Myadmin</a:t>
            </a:r>
            <a:endParaRPr lang="en-US" sz="2400" spc="329" dirty="0">
              <a:solidFill>
                <a:srgbClr val="000000"/>
              </a:solidFill>
              <a:latin typeface="Public Sans"/>
              <a:sym typeface="Playfair Display"/>
            </a:endParaRPr>
          </a:p>
          <a:p>
            <a:pPr marL="765175" lvl="2" indent="-342900" algn="l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MariaDB</a:t>
            </a:r>
          </a:p>
          <a:p>
            <a:pPr marL="765175" lvl="2" indent="-342900" algn="l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Cron</a:t>
            </a:r>
          </a:p>
          <a:p>
            <a:pPr marL="765175" lvl="2" indent="-342900" algn="l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Certbot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pour la gestion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certificats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ssl</a:t>
            </a:r>
            <a:endParaRPr lang="en-US" sz="2400" spc="329" dirty="0">
              <a:solidFill>
                <a:srgbClr val="000000"/>
              </a:solidFill>
              <a:latin typeface="Public Sans"/>
              <a:sym typeface="Playfair Display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EED2223-3812-1AA9-FBBE-FC74C9F89FB8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4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810000" y="3848100"/>
            <a:ext cx="3886200" cy="3581400"/>
          </a:xfrm>
          <a:custGeom>
            <a:avLst/>
            <a:gdLst/>
            <a:ahLst/>
            <a:cxnLst/>
            <a:rect l="l" t="t" r="r" b="b"/>
            <a:pathLst>
              <a:path w="5911469" h="5367782">
                <a:moveTo>
                  <a:pt x="0" y="0"/>
                </a:moveTo>
                <a:lnTo>
                  <a:pt x="5911469" y="0"/>
                </a:lnTo>
                <a:lnTo>
                  <a:pt x="5911469" y="5367782"/>
                </a:lnTo>
                <a:lnTo>
                  <a:pt x="0" y="5367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316" t="-24006" r="-26799" b="-29108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49761" y="1262541"/>
            <a:ext cx="16181580" cy="1280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6"/>
              </a:lnSpc>
            </a:pPr>
            <a:r>
              <a:rPr lang="en-US" sz="9033" spc="-56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5. DÉPLOIEMENT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86800" y="5199481"/>
            <a:ext cx="7712771" cy="878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2275" lvl="2">
              <a:lnSpc>
                <a:spcPts val="3600"/>
              </a:lnSpc>
              <a:spcAft>
                <a:spcPts val="1800"/>
              </a:spcAft>
            </a:pP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L’APK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est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 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téléchargeable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 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facilement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grâce à un QR code.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9E982C41-EAAF-F4BA-64EE-A9BE3EB9C77D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7407B4D-7FB0-92D1-36F2-E4DA36B6BA10}"/>
              </a:ext>
            </a:extLst>
          </p:cNvPr>
          <p:cNvSpPr txBox="1"/>
          <p:nvPr/>
        </p:nvSpPr>
        <p:spPr>
          <a:xfrm>
            <a:off x="12954000" y="9709602"/>
            <a:ext cx="39319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9761" y="1262541"/>
            <a:ext cx="16181580" cy="1280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6"/>
              </a:lnSpc>
            </a:pPr>
            <a:r>
              <a:rPr lang="en-US" sz="9033" spc="-56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5. DÉMONSTRATION</a:t>
            </a:r>
          </a:p>
        </p:txBody>
      </p:sp>
      <p:pic>
        <p:nvPicPr>
          <p:cNvPr id="5" name="Picture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2484" b="2484"/>
          <a:stretch>
            <a:fillRect/>
          </a:stretch>
        </p:blipFill>
        <p:spPr>
          <a:xfrm>
            <a:off x="3303712" y="2780596"/>
            <a:ext cx="11680575" cy="624386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007340" y="9675019"/>
            <a:ext cx="3931920" cy="26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27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1310164-99F0-9F6E-6F63-F71C38F41243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4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9761" y="1444849"/>
            <a:ext cx="16181580" cy="867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4"/>
              </a:lnSpc>
            </a:pPr>
            <a:r>
              <a:rPr lang="en-US" sz="8360" spc="-373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6. AMÉLIORATIONS ENVISAGÉES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41460" y="3516051"/>
            <a:ext cx="11347635" cy="2802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7300" lvl="2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Meilleures</a:t>
            </a:r>
            <a:r>
              <a:rPr lang="en-US" sz="3200" spc="329" dirty="0">
                <a:solidFill>
                  <a:srgbClr val="000000"/>
                </a:solidFill>
                <a:latin typeface="Public Sans"/>
                <a:sym typeface="Playfair Display"/>
              </a:rPr>
              <a:t> </a:t>
            </a:r>
            <a:r>
              <a:rPr lang="en-US" sz="32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optimisations</a:t>
            </a:r>
            <a:r>
              <a:rPr lang="en-US" sz="3200" spc="329" dirty="0">
                <a:solidFill>
                  <a:srgbClr val="000000"/>
                </a:solidFill>
                <a:latin typeface="Public Sans"/>
                <a:sym typeface="Playfair Display"/>
              </a:rPr>
              <a:t> du code</a:t>
            </a:r>
          </a:p>
          <a:p>
            <a:pPr marL="1037300" lvl="2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spc="329" dirty="0">
                <a:solidFill>
                  <a:srgbClr val="000000"/>
                </a:solidFill>
                <a:latin typeface="Public Sans"/>
                <a:sym typeface="Playfair Display"/>
              </a:rPr>
              <a:t>Version IOS</a:t>
            </a:r>
          </a:p>
          <a:p>
            <a:pPr marL="1037300" lvl="2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Amélioration</a:t>
            </a:r>
            <a:r>
              <a:rPr lang="en-US" sz="3200" spc="329" dirty="0">
                <a:solidFill>
                  <a:srgbClr val="000000"/>
                </a:solidFill>
                <a:latin typeface="Public Sans"/>
                <a:sym typeface="Playfair Display"/>
              </a:rPr>
              <a:t> du </a:t>
            </a:r>
            <a:r>
              <a:rPr lang="en-US" sz="32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visuel</a:t>
            </a:r>
            <a:endParaRPr lang="en-US" sz="4800" spc="-255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07340" y="9675019"/>
            <a:ext cx="39319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28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BD69D02-42AF-7FC6-5776-6083B0E2950B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9761" y="1444849"/>
            <a:ext cx="16181580" cy="867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4"/>
              </a:lnSpc>
            </a:pPr>
            <a:r>
              <a:rPr lang="en-US" sz="8360" spc="-373" dirty="0">
                <a:solidFill>
                  <a:srgbClr val="000000"/>
                </a:solidFill>
                <a:latin typeface="Playfair Display"/>
                <a:sym typeface="Playfair Display"/>
              </a:rPr>
              <a:t>7. CONCLUSION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70981" y="3305102"/>
            <a:ext cx="4276527" cy="44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3"/>
              </a:lnSpc>
            </a:pPr>
            <a:r>
              <a:rPr lang="en-US" sz="3600" spc="-202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Points </a:t>
            </a:r>
            <a:r>
              <a:rPr lang="en-US" sz="3600" spc="-202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négatifs</a:t>
            </a:r>
            <a:endParaRPr lang="en-US" sz="3600" spc="-202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71995" y="4306835"/>
            <a:ext cx="6474500" cy="4363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8709" lvl="2" algn="l">
              <a:lnSpc>
                <a:spcPct val="150000"/>
              </a:lnSpc>
            </a:pP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Difficultés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rencontrées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:</a:t>
            </a:r>
          </a:p>
          <a:p>
            <a:pPr marL="865909" lvl="2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Projet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</a:t>
            </a: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complexe</a:t>
            </a:r>
            <a:endParaRPr lang="en-US" sz="2400" spc="329" dirty="0">
              <a:solidFill>
                <a:srgbClr val="000000"/>
              </a:solidFill>
              <a:latin typeface="Public Sans"/>
              <a:sym typeface="Playfair Display"/>
            </a:endParaRPr>
          </a:p>
          <a:p>
            <a:pPr marL="865909" lvl="2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Synchronisation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front et back</a:t>
            </a:r>
          </a:p>
          <a:p>
            <a:pPr marL="865909" lvl="2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Création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du PDF</a:t>
            </a:r>
          </a:p>
          <a:p>
            <a:pPr marL="865909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Autonomie</a:t>
            </a:r>
            <a:endParaRPr lang="en-US" sz="2400" spc="329" dirty="0">
              <a:solidFill>
                <a:srgbClr val="000000"/>
              </a:solidFill>
              <a:latin typeface="Public Sans"/>
              <a:sym typeface="Playfair Display"/>
            </a:endParaRPr>
          </a:p>
          <a:p>
            <a:pPr marL="865909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spc="329" dirty="0">
              <a:solidFill>
                <a:srgbClr val="000000"/>
              </a:solidFill>
              <a:latin typeface="Public Sans"/>
              <a:sym typeface="Playfair Display"/>
            </a:endParaRPr>
          </a:p>
          <a:p>
            <a:pPr marL="865909" lvl="2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spc="329" dirty="0">
              <a:solidFill>
                <a:srgbClr val="000000"/>
              </a:solidFill>
              <a:latin typeface="Public Sans"/>
              <a:sym typeface="Playfair Display"/>
            </a:endParaRPr>
          </a:p>
          <a:p>
            <a:pPr marL="613063" lvl="2" indent="-204354" algn="l">
              <a:lnSpc>
                <a:spcPct val="150000"/>
              </a:lnSpc>
            </a:pPr>
            <a:endParaRPr lang="en-US" sz="2400" spc="-180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58400" y="3305102"/>
            <a:ext cx="5132305" cy="44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23"/>
              </a:lnSpc>
            </a:pPr>
            <a:r>
              <a:rPr lang="en-US" sz="3600" spc="-202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Points </a:t>
            </a:r>
            <a:r>
              <a:rPr lang="en-US" sz="3600" spc="-202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positifs</a:t>
            </a:r>
            <a:endParaRPr lang="en-US" sz="3600" spc="-202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731682" y="4306835"/>
            <a:ext cx="5785739" cy="2072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5909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Bonne communication</a:t>
            </a:r>
          </a:p>
          <a:p>
            <a:pPr marL="865909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Fonctionnement</a:t>
            </a:r>
            <a:r>
              <a:rPr lang="en-US" sz="2400" spc="329" dirty="0">
                <a:solidFill>
                  <a:srgbClr val="000000"/>
                </a:solidFill>
                <a:latin typeface="Public Sans"/>
                <a:sym typeface="Playfair Display"/>
              </a:rPr>
              <a:t> naturel</a:t>
            </a:r>
          </a:p>
          <a:p>
            <a:pPr marL="865909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Autonomie</a:t>
            </a:r>
            <a:endParaRPr lang="en-US" sz="2400" spc="329" dirty="0">
              <a:solidFill>
                <a:srgbClr val="000000"/>
              </a:solidFill>
              <a:latin typeface="Public Sans"/>
              <a:sym typeface="Playfair Display"/>
            </a:endParaRPr>
          </a:p>
          <a:p>
            <a:pPr marL="621538" lvl="2" indent="-207179" algn="l">
              <a:lnSpc>
                <a:spcPts val="3179"/>
              </a:lnSpc>
            </a:pPr>
            <a:endParaRPr lang="en-US" sz="2943" spc="-182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53200" y="8136669"/>
            <a:ext cx="4822593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600" spc="-202" dirty="0" err="1">
                <a:solidFill>
                  <a:srgbClr val="000000"/>
                </a:solidFill>
                <a:latin typeface="Playfair Display"/>
                <a:sym typeface="Playfair Display"/>
              </a:rPr>
              <a:t>Bilan</a:t>
            </a:r>
            <a:r>
              <a:rPr lang="en-US" sz="3600" spc="-202" dirty="0">
                <a:solidFill>
                  <a:srgbClr val="000000"/>
                </a:solidFill>
                <a:latin typeface="Playfair Display"/>
                <a:sym typeface="Playfair Display"/>
              </a:rPr>
              <a:t> final 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07340" y="9675019"/>
            <a:ext cx="39319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29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41FF393-3511-3C1F-E07E-A8FF16CDC36B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2636" y="4780072"/>
            <a:ext cx="16181580" cy="1280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6"/>
              </a:lnSpc>
            </a:pPr>
            <a:r>
              <a:rPr lang="en-US" sz="9033" spc="-56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PRÉSENTATION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F10F128-3974-8499-27E7-EF81E4891032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</p:spTree>
    <p:extLst>
      <p:ext uri="{BB962C8B-B14F-4D97-AF65-F5344CB8AC3E}">
        <p14:creationId xmlns:p14="http://schemas.microsoft.com/office/powerpoint/2010/main" val="2180257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4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77440" y="4398198"/>
            <a:ext cx="13533120" cy="1031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0"/>
              </a:lnSpc>
            </a:pPr>
            <a:r>
              <a:rPr lang="en-US" sz="5400" spc="-521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AVEZ-VOUS DES QUESTIONS 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25015" y="2114520"/>
            <a:ext cx="14237970" cy="1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60"/>
              </a:lnSpc>
            </a:pPr>
            <a:r>
              <a:rPr lang="en-US" sz="8634" spc="-535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MERCI DE VOTRE ATTENTION !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17DF9688-A8F2-C8EB-B9AA-4E79036B0C6D}"/>
              </a:ext>
            </a:extLst>
          </p:cNvPr>
          <p:cNvGrpSpPr/>
          <p:nvPr/>
        </p:nvGrpSpPr>
        <p:grpSpPr>
          <a:xfrm>
            <a:off x="533400" y="7775707"/>
            <a:ext cx="3134678" cy="1375410"/>
            <a:chOff x="0" y="0"/>
            <a:chExt cx="4179571" cy="1833880"/>
          </a:xfrm>
        </p:grpSpPr>
        <p:sp>
          <p:nvSpPr>
            <p:cNvPr id="7" name="Freeform 5" descr="Une image contenant texte, capture d’écran, Police, Marque  Description générée automatiquement">
              <a:extLst>
                <a:ext uri="{FF2B5EF4-FFF2-40B4-BE49-F238E27FC236}">
                  <a16:creationId xmlns:a16="http://schemas.microsoft.com/office/drawing/2014/main" id="{51CA332A-7A13-5141-72BA-750D0B5796A0}"/>
                </a:ext>
              </a:extLst>
            </p:cNvPr>
            <p:cNvSpPr/>
            <p:nvPr/>
          </p:nvSpPr>
          <p:spPr>
            <a:xfrm>
              <a:off x="0" y="0"/>
              <a:ext cx="4179570" cy="1833880"/>
            </a:xfrm>
            <a:custGeom>
              <a:avLst/>
              <a:gdLst/>
              <a:ahLst/>
              <a:cxnLst/>
              <a:rect l="l" t="t" r="r" b="b"/>
              <a:pathLst>
                <a:path w="4179570" h="1833880">
                  <a:moveTo>
                    <a:pt x="0" y="0"/>
                  </a:moveTo>
                  <a:lnTo>
                    <a:pt x="4179570" y="0"/>
                  </a:lnTo>
                  <a:lnTo>
                    <a:pt x="4179570" y="1833880"/>
                  </a:lnTo>
                  <a:lnTo>
                    <a:pt x="0" y="1833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9" b="-139"/>
              </a:stretch>
            </a:blipFill>
          </p:spPr>
        </p:sp>
      </p:grpSp>
      <p:sp>
        <p:nvSpPr>
          <p:cNvPr id="9" name="TextBox 7">
            <a:extLst>
              <a:ext uri="{FF2B5EF4-FFF2-40B4-BE49-F238E27FC236}">
                <a16:creationId xmlns:a16="http://schemas.microsoft.com/office/drawing/2014/main" id="{6EC7E933-B60E-03B7-D52C-AEC43AB519B3}"/>
              </a:ext>
            </a:extLst>
          </p:cNvPr>
          <p:cNvSpPr txBox="1"/>
          <p:nvPr/>
        </p:nvSpPr>
        <p:spPr>
          <a:xfrm>
            <a:off x="295194" y="9318631"/>
            <a:ext cx="4697232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34"/>
              </a:lnSpc>
            </a:pPr>
            <a:r>
              <a:rPr lang="en-US" sz="1779" spc="329" dirty="0">
                <a:solidFill>
                  <a:srgbClr val="000000"/>
                </a:solidFill>
                <a:latin typeface="Public Sans"/>
                <a:sym typeface="Public Sans"/>
              </a:rPr>
              <a:t>UNIVERSITÉ DE HAUTE-ALSACE</a:t>
            </a:r>
          </a:p>
          <a:p>
            <a:pPr>
              <a:lnSpc>
                <a:spcPts val="2134"/>
              </a:lnSpc>
            </a:pPr>
            <a:r>
              <a:rPr lang="en-US" sz="1779" spc="329" dirty="0">
                <a:solidFill>
                  <a:srgbClr val="000000"/>
                </a:solidFill>
                <a:latin typeface="Public Sans"/>
                <a:sym typeface="Playfair Display"/>
              </a:rPr>
              <a:t>LP DAOO – promo 2024</a:t>
            </a:r>
          </a:p>
          <a:p>
            <a:pPr algn="l">
              <a:lnSpc>
                <a:spcPts val="2134"/>
              </a:lnSpc>
            </a:pPr>
            <a:endParaRPr lang="en-US" sz="1779" spc="329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07425F19-FF25-D312-D050-1730FDD2DDCC}"/>
              </a:ext>
            </a:extLst>
          </p:cNvPr>
          <p:cNvSpPr/>
          <p:nvPr/>
        </p:nvSpPr>
        <p:spPr>
          <a:xfrm>
            <a:off x="15815017" y="8120576"/>
            <a:ext cx="2035126" cy="1151749"/>
          </a:xfrm>
          <a:custGeom>
            <a:avLst/>
            <a:gdLst/>
            <a:ahLst/>
            <a:cxnLst/>
            <a:rect l="l" t="t" r="r" b="b"/>
            <a:pathLst>
              <a:path w="6248400" h="6248400">
                <a:moveTo>
                  <a:pt x="0" y="0"/>
                </a:moveTo>
                <a:lnTo>
                  <a:pt x="6248400" y="0"/>
                </a:lnTo>
                <a:lnTo>
                  <a:pt x="6248400" y="6248400"/>
                </a:lnTo>
                <a:lnTo>
                  <a:pt x="0" y="6248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2859" b="-34831"/>
            </a:stretch>
          </a:blipFill>
        </p:spPr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DCE2F799-0A65-580E-BFF0-AD666D97667E}"/>
              </a:ext>
            </a:extLst>
          </p:cNvPr>
          <p:cNvSpPr txBox="1"/>
          <p:nvPr/>
        </p:nvSpPr>
        <p:spPr>
          <a:xfrm>
            <a:off x="14899086" y="9573281"/>
            <a:ext cx="309372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134"/>
              </a:lnSpc>
            </a:pPr>
            <a:r>
              <a:rPr lang="en-US" sz="1779" spc="329" dirty="0" err="1">
                <a:solidFill>
                  <a:srgbClr val="000000"/>
                </a:solidFill>
                <a:latin typeface="Public Sans"/>
                <a:sym typeface="Public Sans"/>
              </a:rPr>
              <a:t>Tuteur</a:t>
            </a:r>
            <a:r>
              <a:rPr lang="en-US" sz="1779" spc="329" dirty="0">
                <a:solidFill>
                  <a:srgbClr val="000000"/>
                </a:solidFill>
                <a:latin typeface="Public Sans"/>
                <a:sym typeface="Public Sans"/>
              </a:rPr>
              <a:t> : F. ESSAIH</a:t>
            </a:r>
            <a:endParaRPr lang="en-US" sz="1779" spc="329" dirty="0">
              <a:solidFill>
                <a:srgbClr val="000000"/>
              </a:solidFill>
              <a:latin typeface="Public Sans"/>
              <a:sym typeface="Playfair Display"/>
            </a:endParaRPr>
          </a:p>
          <a:p>
            <a:pPr algn="r">
              <a:lnSpc>
                <a:spcPts val="2134"/>
              </a:lnSpc>
            </a:pPr>
            <a:endParaRPr lang="en-US" sz="1779" spc="329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1FBE3A-00EE-46B5-47F3-7EB7CF72886B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4317" y="1462516"/>
            <a:ext cx="15524943" cy="82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6"/>
              </a:lnSpc>
            </a:pPr>
            <a:r>
              <a:rPr lang="en-US" sz="5885" spc="-364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PRÉSENTATION DE L’ÉQUIPE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012357" y="3347883"/>
            <a:ext cx="2975487" cy="2975487"/>
            <a:chOff x="0" y="0"/>
            <a:chExt cx="3967316" cy="3967316"/>
          </a:xfrm>
        </p:grpSpPr>
        <p:sp>
          <p:nvSpPr>
            <p:cNvPr id="5" name="Freeform 5" descr="Une image contenant croquis, Visage humain, illustration, dessin  Description générée automatiquement"/>
            <p:cNvSpPr/>
            <p:nvPr/>
          </p:nvSpPr>
          <p:spPr>
            <a:xfrm>
              <a:off x="0" y="0"/>
              <a:ext cx="3967353" cy="3967353"/>
            </a:xfrm>
            <a:custGeom>
              <a:avLst/>
              <a:gdLst/>
              <a:ahLst/>
              <a:cxnLst/>
              <a:rect l="l" t="t" r="r" b="b"/>
              <a:pathLst>
                <a:path w="3967353" h="3967353">
                  <a:moveTo>
                    <a:pt x="0" y="0"/>
                  </a:moveTo>
                  <a:lnTo>
                    <a:pt x="3967353" y="0"/>
                  </a:lnTo>
                  <a:lnTo>
                    <a:pt x="3967353" y="3967353"/>
                  </a:lnTo>
                  <a:lnTo>
                    <a:pt x="0" y="3967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3103797" y="6755538"/>
            <a:ext cx="2996013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186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GUCUKO Okan</a:t>
            </a:r>
          </a:p>
          <a:p>
            <a:pPr algn="ctr">
              <a:lnSpc>
                <a:spcPts val="3600"/>
              </a:lnSpc>
            </a:pPr>
            <a:r>
              <a:rPr lang="en-US" sz="3000" spc="-186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Développeur</a:t>
            </a:r>
            <a:r>
              <a:rPr lang="en-US" sz="3000" spc="-186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front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183083" y="3347883"/>
            <a:ext cx="2975487" cy="2975487"/>
            <a:chOff x="0" y="0"/>
            <a:chExt cx="3967316" cy="3967316"/>
          </a:xfrm>
        </p:grpSpPr>
        <p:sp>
          <p:nvSpPr>
            <p:cNvPr id="8" name="Freeform 8" descr="Une image contenant croquis, Visage humain, dessin, illustration  Description générée automatiquement"/>
            <p:cNvSpPr/>
            <p:nvPr/>
          </p:nvSpPr>
          <p:spPr>
            <a:xfrm>
              <a:off x="0" y="0"/>
              <a:ext cx="3967353" cy="3967353"/>
            </a:xfrm>
            <a:custGeom>
              <a:avLst/>
              <a:gdLst/>
              <a:ahLst/>
              <a:cxnLst/>
              <a:rect l="l" t="t" r="r" b="b"/>
              <a:pathLst>
                <a:path w="3967353" h="3967353">
                  <a:moveTo>
                    <a:pt x="0" y="0"/>
                  </a:moveTo>
                  <a:lnTo>
                    <a:pt x="3967353" y="0"/>
                  </a:lnTo>
                  <a:lnTo>
                    <a:pt x="3967353" y="3967353"/>
                  </a:lnTo>
                  <a:lnTo>
                    <a:pt x="0" y="3967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7391400" y="6755538"/>
            <a:ext cx="2927190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186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GUMUS </a:t>
            </a:r>
            <a:r>
              <a:rPr lang="en-US" sz="3000" spc="-186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Ayhan</a:t>
            </a:r>
            <a:endParaRPr lang="en-US" sz="3000" spc="-186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ctr">
              <a:lnSpc>
                <a:spcPts val="3600"/>
              </a:lnSpc>
            </a:pPr>
            <a:r>
              <a:rPr lang="en-US" sz="3000" spc="-186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Développeur</a:t>
            </a:r>
            <a:r>
              <a:rPr lang="en-US" sz="3000" spc="-186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back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334466" y="3347910"/>
            <a:ext cx="3074193" cy="2975488"/>
            <a:chOff x="0" y="0"/>
            <a:chExt cx="4098924" cy="39673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98925" cy="3967353"/>
            </a:xfrm>
            <a:custGeom>
              <a:avLst/>
              <a:gdLst/>
              <a:ahLst/>
              <a:cxnLst/>
              <a:rect l="l" t="t" r="r" b="b"/>
              <a:pathLst>
                <a:path w="4098925" h="3967353">
                  <a:moveTo>
                    <a:pt x="0" y="0"/>
                  </a:moveTo>
                  <a:lnTo>
                    <a:pt x="4098925" y="0"/>
                  </a:lnTo>
                  <a:lnTo>
                    <a:pt x="4098925" y="3967353"/>
                  </a:lnTo>
                  <a:lnTo>
                    <a:pt x="0" y="3967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658" b="-1657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1355247" y="6755538"/>
            <a:ext cx="3304185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186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Essaih</a:t>
            </a:r>
            <a:r>
              <a:rPr lang="en-US" sz="3000" spc="-186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Norah</a:t>
            </a:r>
          </a:p>
          <a:p>
            <a:pPr algn="ctr">
              <a:lnSpc>
                <a:spcPts val="3600"/>
              </a:lnSpc>
            </a:pPr>
            <a:r>
              <a:rPr lang="en-US" sz="3000" spc="-186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Product Owner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007340" y="9675019"/>
            <a:ext cx="39319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4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3FAB9DEF-1C16-607B-7A1A-14A54D15A3E0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4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7844" y="1196149"/>
            <a:ext cx="14811756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02"/>
              </a:lnSpc>
            </a:pPr>
            <a:r>
              <a:rPr lang="en-US" sz="6946" spc="-43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PRESENTATION DE L’ENTREPRISE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083296" y="3901165"/>
            <a:ext cx="8380476" cy="3154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61325" lvl="2" indent="-457200" algn="l">
              <a:lnSpc>
                <a:spcPts val="3199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Fondée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le 1er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juin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2023</a:t>
            </a:r>
          </a:p>
          <a:p>
            <a:pPr marL="761325" lvl="2" indent="-457200" algn="just">
              <a:lnSpc>
                <a:spcPts val="3199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Spécialisée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dans la vente et la location de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véhicules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légers</a:t>
            </a:r>
            <a:endParaRPr lang="en-US" sz="2800" spc="329" dirty="0">
              <a:solidFill>
                <a:srgbClr val="000000"/>
              </a:solidFill>
              <a:latin typeface="Public Sans"/>
              <a:sym typeface="Playfair Display"/>
            </a:endParaRPr>
          </a:p>
          <a:p>
            <a:pPr marL="761325" lvl="2" indent="-457200" algn="l">
              <a:lnSpc>
                <a:spcPts val="3199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Basée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à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Francheville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(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métropole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de Lyon)</a:t>
            </a:r>
          </a:p>
          <a:p>
            <a:pPr marL="761325" lvl="2" indent="-457200" algn="l">
              <a:lnSpc>
                <a:spcPts val="3199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Trois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associés</a:t>
            </a:r>
            <a:endParaRPr lang="en-US" sz="2800" spc="329" dirty="0">
              <a:solidFill>
                <a:srgbClr val="000000"/>
              </a:solidFill>
              <a:latin typeface="Public Sans"/>
              <a:sym typeface="Playfair Display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590800" y="3901165"/>
            <a:ext cx="4191000" cy="3975447"/>
          </a:xfrm>
          <a:custGeom>
            <a:avLst/>
            <a:gdLst/>
            <a:ahLst/>
            <a:cxnLst/>
            <a:rect l="l" t="t" r="r" b="b"/>
            <a:pathLst>
              <a:path w="6248400" h="6248400">
                <a:moveTo>
                  <a:pt x="0" y="0"/>
                </a:moveTo>
                <a:lnTo>
                  <a:pt x="6248400" y="0"/>
                </a:lnTo>
                <a:lnTo>
                  <a:pt x="6248400" y="6248400"/>
                </a:lnTo>
                <a:lnTo>
                  <a:pt x="0" y="624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007340" y="9675019"/>
            <a:ext cx="39319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5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604FC01-A255-55CD-622C-0AB5AF7200B7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2636" y="4780072"/>
            <a:ext cx="16181580" cy="1280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6"/>
              </a:lnSpc>
            </a:pPr>
            <a:r>
              <a:rPr lang="en-US" sz="9033" spc="-56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PROJET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352B011-3384-D83C-E50F-47DAAA9D7F19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4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9761" y="925996"/>
            <a:ext cx="16181580" cy="1389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2"/>
              </a:lnSpc>
            </a:pPr>
            <a:r>
              <a:rPr lang="en-US" sz="9900" spc="-613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PROJET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18796" y="2908263"/>
            <a:ext cx="5043509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223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Cahier des charges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007340" y="9675019"/>
            <a:ext cx="39319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7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53600" y="5197411"/>
            <a:ext cx="696435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4125" lvl="2" algn="l">
              <a:lnSpc>
                <a:spcPts val="3199"/>
              </a:lnSpc>
              <a:spcAft>
                <a:spcPts val="1800"/>
              </a:spcAft>
            </a:pP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Rédaction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du cahier d’un cahier des charges pour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répondre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à la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demande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E60C95E-D2C9-9613-E5C0-2379BA66C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21" y="4052837"/>
            <a:ext cx="7967630" cy="3884467"/>
          </a:xfrm>
          <a:prstGeom prst="rect">
            <a:avLst/>
          </a:prstGeom>
          <a:solidFill>
            <a:srgbClr val="F4F3EE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F1393-F454-9816-74DA-00FBDB5A3E1E}"/>
              </a:ext>
            </a:extLst>
          </p:cNvPr>
          <p:cNvSpPr txBox="1"/>
          <p:nvPr/>
        </p:nvSpPr>
        <p:spPr>
          <a:xfrm>
            <a:off x="1172921" y="8265821"/>
            <a:ext cx="7027439" cy="264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https://www.whatsapp.com/?lang=fr_FR</a:t>
            </a:r>
          </a:p>
        </p:txBody>
      </p:sp>
    </p:spTree>
    <p:extLst>
      <p:ext uri="{BB962C8B-B14F-4D97-AF65-F5344CB8AC3E}">
        <p14:creationId xmlns:p14="http://schemas.microsoft.com/office/powerpoint/2010/main" val="326052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9761" y="1167291"/>
            <a:ext cx="16181580" cy="1389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2"/>
              </a:lnSpc>
            </a:pPr>
            <a:r>
              <a:rPr lang="en-US" sz="9900" spc="-613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PROJET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72000" y="2868485"/>
            <a:ext cx="8025384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223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Calendrier</a:t>
            </a:r>
            <a:endParaRPr lang="en-US" sz="3600" spc="-223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007340" y="9675019"/>
            <a:ext cx="39319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8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BC1CFDDD-90C7-CC2A-0B1D-1B81A41518FF}"/>
              </a:ext>
            </a:extLst>
          </p:cNvPr>
          <p:cNvSpPr txBox="1"/>
          <p:nvPr/>
        </p:nvSpPr>
        <p:spPr>
          <a:xfrm>
            <a:off x="9893808" y="4991100"/>
            <a:ext cx="7045452" cy="210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1313" lvl="2" indent="-457200">
              <a:lnSpc>
                <a:spcPts val="3199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Création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de la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feuille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de route du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projet</a:t>
            </a:r>
            <a:endParaRPr lang="en-US" sz="2800" spc="329" dirty="0">
              <a:solidFill>
                <a:srgbClr val="000000"/>
              </a:solidFill>
              <a:latin typeface="Public Sans"/>
              <a:sym typeface="Playfair Display"/>
            </a:endParaRPr>
          </a:p>
          <a:p>
            <a:pPr marL="661313" lvl="2" indent="-457200">
              <a:lnSpc>
                <a:spcPts val="3199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Mise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en</a:t>
            </a:r>
            <a:r>
              <a:rPr lang="en-US" sz="2800" spc="329" dirty="0">
                <a:solidFill>
                  <a:srgbClr val="000000"/>
                </a:solidFill>
                <a:latin typeface="Public Sans"/>
                <a:sym typeface="Playfair Display"/>
              </a:rPr>
              <a:t> place d’ un </a:t>
            </a:r>
            <a:r>
              <a:rPr lang="en-US" sz="2800" spc="329" dirty="0" err="1">
                <a:solidFill>
                  <a:srgbClr val="000000"/>
                </a:solidFill>
                <a:latin typeface="Public Sans"/>
                <a:sym typeface="Playfair Display"/>
              </a:rPr>
              <a:t>calendrier</a:t>
            </a:r>
            <a:endParaRPr lang="en-US" sz="2800" spc="329" dirty="0">
              <a:solidFill>
                <a:srgbClr val="000000"/>
              </a:solidFill>
              <a:latin typeface="Public Sans"/>
              <a:sym typeface="Playfair Display"/>
            </a:endParaRPr>
          </a:p>
          <a:p>
            <a:pPr marL="557213" lvl="1" indent="-457200" algn="l">
              <a:lnSpc>
                <a:spcPts val="3240"/>
              </a:lnSpc>
              <a:buFont typeface="Arial" panose="020B0604020202020204" pitchFamily="34" charset="0"/>
              <a:buChar char="•"/>
            </a:pPr>
            <a:endParaRPr lang="en-US" sz="3000" spc="-186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72E47E-0126-62CC-C352-D97C94CF6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45" y="3831784"/>
            <a:ext cx="6248400" cy="528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19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4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9761" y="1021246"/>
            <a:ext cx="16181580" cy="1280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6"/>
              </a:lnSpc>
            </a:pPr>
            <a:r>
              <a:rPr lang="en-US" sz="9033" spc="-56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PROJET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817" y="2655734"/>
            <a:ext cx="3649467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223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Maquettes</a:t>
            </a:r>
          </a:p>
        </p:txBody>
      </p:sp>
      <p:sp>
        <p:nvSpPr>
          <p:cNvPr id="6" name="Freeform 6"/>
          <p:cNvSpPr/>
          <p:nvPr/>
        </p:nvSpPr>
        <p:spPr>
          <a:xfrm>
            <a:off x="1571625" y="3548641"/>
            <a:ext cx="7474267" cy="4879657"/>
          </a:xfrm>
          <a:custGeom>
            <a:avLst/>
            <a:gdLst/>
            <a:ahLst/>
            <a:cxnLst/>
            <a:rect l="l" t="t" r="r" b="b"/>
            <a:pathLst>
              <a:path w="9965690" h="6506210">
                <a:moveTo>
                  <a:pt x="0" y="0"/>
                </a:moveTo>
                <a:lnTo>
                  <a:pt x="9965690" y="0"/>
                </a:lnTo>
                <a:lnTo>
                  <a:pt x="9965690" y="6506210"/>
                </a:lnTo>
                <a:lnTo>
                  <a:pt x="0" y="6506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32" b="-1132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007340" y="9675019"/>
            <a:ext cx="39319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9</a:t>
            </a:r>
            <a:endParaRPr lang="en-US" sz="1800" spc="332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463516" y="3548641"/>
            <a:ext cx="7087648" cy="4879657"/>
          </a:xfrm>
          <a:custGeom>
            <a:avLst/>
            <a:gdLst/>
            <a:ahLst/>
            <a:cxnLst/>
            <a:rect l="l" t="t" r="r" b="b"/>
            <a:pathLst>
              <a:path w="9450197" h="6799834">
                <a:moveTo>
                  <a:pt x="0" y="0"/>
                </a:moveTo>
                <a:lnTo>
                  <a:pt x="9450197" y="0"/>
                </a:lnTo>
                <a:lnTo>
                  <a:pt x="9450197" y="6799834"/>
                </a:lnTo>
                <a:lnTo>
                  <a:pt x="0" y="6799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0C26112-878D-9C0D-A8ED-A70C4C03373C}"/>
              </a:ext>
            </a:extLst>
          </p:cNvPr>
          <p:cNvSpPr txBox="1"/>
          <p:nvPr/>
        </p:nvSpPr>
        <p:spPr>
          <a:xfrm>
            <a:off x="6149340" y="9675019"/>
            <a:ext cx="598932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GUMUS-AYHAN/PROJET/FASCARS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4E976E-6FE4-445B-AE42-19C16F54156D}"/>
              </a:ext>
            </a:extLst>
          </p:cNvPr>
          <p:cNvSpPr txBox="1"/>
          <p:nvPr/>
        </p:nvSpPr>
        <p:spPr>
          <a:xfrm>
            <a:off x="5276733" y="8787034"/>
            <a:ext cx="8028042" cy="264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pc="332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https://www.figma.com/fr-fr/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761</Words>
  <Application>Microsoft Office PowerPoint</Application>
  <PresentationFormat>Personnalisé</PresentationFormat>
  <Paragraphs>180</Paragraphs>
  <Slides>30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Public Sans</vt:lpstr>
      <vt:lpstr>Playfair Display</vt:lpstr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Fondée le 1er juin 2023, elle se spécialise dans la vente et la location de véhicules légers. La société est base à Francheville (dans la métropole de Lyon) Trois associés qui gèrent et supervisent toutes les activités de l'entreprise.</dc:title>
  <dc:creator>mopi</dc:creator>
  <cp:lastModifiedBy>gustave groll</cp:lastModifiedBy>
  <cp:revision>34</cp:revision>
  <dcterms:created xsi:type="dcterms:W3CDTF">2006-08-16T00:00:00Z</dcterms:created>
  <dcterms:modified xsi:type="dcterms:W3CDTF">2024-07-10T14:58:16Z</dcterms:modified>
  <dc:identifier>DAGKcHnYcpE</dc:identifier>
</cp:coreProperties>
</file>